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37" r:id="rId5"/>
    <p:sldId id="444" r:id="rId6"/>
    <p:sldId id="265" r:id="rId7"/>
    <p:sldId id="438" r:id="rId8"/>
    <p:sldId id="439" r:id="rId9"/>
    <p:sldId id="440" r:id="rId10"/>
    <p:sldId id="447" r:id="rId11"/>
    <p:sldId id="441" r:id="rId12"/>
    <p:sldId id="443" r:id="rId13"/>
    <p:sldId id="442" r:id="rId14"/>
    <p:sldId id="445" r:id="rId15"/>
    <p:sldId id="446" r:id="rId16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3DE9E9-0D0C-0614-16C4-D705FD5F489A}" name="Hanna Thevenot" initials="HT" userId="S::hanna.thevenot@medinsab.se::0bc5ef0f-a550-4597-9a53-6c504037f7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35626-3F82-4570-B1B2-DC7F63C142DC}" v="1" dt="2023-04-19T07:21:06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Format med tema 2 - dekorfär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97" autoAdjust="0"/>
  </p:normalViewPr>
  <p:slideViewPr>
    <p:cSldViewPr snapToGrid="0">
      <p:cViewPr varScale="1">
        <p:scale>
          <a:sx n="143" d="100"/>
          <a:sy n="143" d="100"/>
        </p:scale>
        <p:origin x="2304" y="108"/>
      </p:cViewPr>
      <p:guideLst>
        <p:guide orient="horz" pos="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 Främberg" userId="2477f493-9b6c-4ff9-a25b-35aff2ebaf60" providerId="ADAL" clId="{9F88FC0E-8606-4362-9E34-DACA94D1102A}"/>
    <pc:docChg chg="modSld">
      <pc:chgData name="Anton Främberg" userId="2477f493-9b6c-4ff9-a25b-35aff2ebaf60" providerId="ADAL" clId="{9F88FC0E-8606-4362-9E34-DACA94D1102A}" dt="2023-04-19T09:25:42.554" v="8" actId="20577"/>
      <pc:docMkLst>
        <pc:docMk/>
      </pc:docMkLst>
      <pc:sldChg chg="modNotesTx">
        <pc:chgData name="Anton Främberg" userId="2477f493-9b6c-4ff9-a25b-35aff2ebaf60" providerId="ADAL" clId="{9F88FC0E-8606-4362-9E34-DACA94D1102A}" dt="2023-04-19T09:25:38.943" v="7" actId="20577"/>
        <pc:sldMkLst>
          <pc:docMk/>
          <pc:sldMk cId="0" sldId="265"/>
        </pc:sldMkLst>
      </pc:sldChg>
      <pc:sldChg chg="modNotesTx">
        <pc:chgData name="Anton Främberg" userId="2477f493-9b6c-4ff9-a25b-35aff2ebaf60" providerId="ADAL" clId="{9F88FC0E-8606-4362-9E34-DACA94D1102A}" dt="2023-04-19T09:25:35.956" v="6" actId="20577"/>
        <pc:sldMkLst>
          <pc:docMk/>
          <pc:sldMk cId="777942334" sldId="438"/>
        </pc:sldMkLst>
      </pc:sldChg>
      <pc:sldChg chg="modNotesTx">
        <pc:chgData name="Anton Främberg" userId="2477f493-9b6c-4ff9-a25b-35aff2ebaf60" providerId="ADAL" clId="{9F88FC0E-8606-4362-9E34-DACA94D1102A}" dt="2023-04-19T09:25:07.840" v="0" actId="20577"/>
        <pc:sldMkLst>
          <pc:docMk/>
          <pc:sldMk cId="680219691" sldId="439"/>
        </pc:sldMkLst>
      </pc:sldChg>
      <pc:sldChg chg="modNotesTx">
        <pc:chgData name="Anton Främberg" userId="2477f493-9b6c-4ff9-a25b-35aff2ebaf60" providerId="ADAL" clId="{9F88FC0E-8606-4362-9E34-DACA94D1102A}" dt="2023-04-19T09:25:29.817" v="5" actId="20577"/>
        <pc:sldMkLst>
          <pc:docMk/>
          <pc:sldMk cId="1406751908" sldId="440"/>
        </pc:sldMkLst>
      </pc:sldChg>
      <pc:sldChg chg="modNotesTx">
        <pc:chgData name="Anton Främberg" userId="2477f493-9b6c-4ff9-a25b-35aff2ebaf60" providerId="ADAL" clId="{9F88FC0E-8606-4362-9E34-DACA94D1102A}" dt="2023-04-19T09:25:21.796" v="3" actId="20577"/>
        <pc:sldMkLst>
          <pc:docMk/>
          <pc:sldMk cId="994870251" sldId="441"/>
        </pc:sldMkLst>
      </pc:sldChg>
      <pc:sldChg chg="modNotesTx">
        <pc:chgData name="Anton Främberg" userId="2477f493-9b6c-4ff9-a25b-35aff2ebaf60" providerId="ADAL" clId="{9F88FC0E-8606-4362-9E34-DACA94D1102A}" dt="2023-04-19T09:25:17.599" v="2" actId="20577"/>
        <pc:sldMkLst>
          <pc:docMk/>
          <pc:sldMk cId="2673444378" sldId="443"/>
        </pc:sldMkLst>
      </pc:sldChg>
      <pc:sldChg chg="modNotesTx">
        <pc:chgData name="Anton Främberg" userId="2477f493-9b6c-4ff9-a25b-35aff2ebaf60" providerId="ADAL" clId="{9F88FC0E-8606-4362-9E34-DACA94D1102A}" dt="2023-04-19T09:25:42.554" v="8" actId="20577"/>
        <pc:sldMkLst>
          <pc:docMk/>
          <pc:sldMk cId="1851524028" sldId="444"/>
        </pc:sldMkLst>
      </pc:sldChg>
      <pc:sldChg chg="modNotesTx">
        <pc:chgData name="Anton Främberg" userId="2477f493-9b6c-4ff9-a25b-35aff2ebaf60" providerId="ADAL" clId="{9F88FC0E-8606-4362-9E34-DACA94D1102A}" dt="2023-04-19T09:25:12.551" v="1" actId="20577"/>
        <pc:sldMkLst>
          <pc:docMk/>
          <pc:sldMk cId="2095537998" sldId="445"/>
        </pc:sldMkLst>
      </pc:sldChg>
      <pc:sldChg chg="modNotesTx">
        <pc:chgData name="Anton Främberg" userId="2477f493-9b6c-4ff9-a25b-35aff2ebaf60" providerId="ADAL" clId="{9F88FC0E-8606-4362-9E34-DACA94D1102A}" dt="2023-04-19T09:25:26.763" v="4" actId="20577"/>
        <pc:sldMkLst>
          <pc:docMk/>
          <pc:sldMk cId="2664519710" sldId="447"/>
        </pc:sldMkLst>
      </pc:sldChg>
    </pc:docChg>
  </pc:docChgLst>
  <pc:docChgLst>
    <pc:chgData name="Anton Främberg" userId="2477f493-9b6c-4ff9-a25b-35aff2ebaf60" providerId="ADAL" clId="{49235626-3F82-4570-B1B2-DC7F63C142DC}"/>
    <pc:docChg chg="undo custSel modSld">
      <pc:chgData name="Anton Främberg" userId="2477f493-9b6c-4ff9-a25b-35aff2ebaf60" providerId="ADAL" clId="{49235626-3F82-4570-B1B2-DC7F63C142DC}" dt="2023-04-19T08:10:45.659" v="1476" actId="20577"/>
      <pc:docMkLst>
        <pc:docMk/>
      </pc:docMkLst>
      <pc:sldChg chg="modSp mod">
        <pc:chgData name="Anton Främberg" userId="2477f493-9b6c-4ff9-a25b-35aff2ebaf60" providerId="ADAL" clId="{49235626-3F82-4570-B1B2-DC7F63C142DC}" dt="2023-04-19T07:15:29.627" v="6" actId="20577"/>
        <pc:sldMkLst>
          <pc:docMk/>
          <pc:sldMk cId="0" sldId="265"/>
        </pc:sldMkLst>
        <pc:spChg chg="mod">
          <ac:chgData name="Anton Främberg" userId="2477f493-9b6c-4ff9-a25b-35aff2ebaf60" providerId="ADAL" clId="{49235626-3F82-4570-B1B2-DC7F63C142DC}" dt="2023-04-19T07:15:29.627" v="6" actId="20577"/>
          <ac:spMkLst>
            <pc:docMk/>
            <pc:sldMk cId="0" sldId="265"/>
            <ac:spMk id="10" creationId="{B4EC2289-A57E-4FE4-8907-629508B5B000}"/>
          </ac:spMkLst>
        </pc:spChg>
      </pc:sldChg>
      <pc:sldChg chg="modSp mod modNotesTx">
        <pc:chgData name="Anton Främberg" userId="2477f493-9b6c-4ff9-a25b-35aff2ebaf60" providerId="ADAL" clId="{49235626-3F82-4570-B1B2-DC7F63C142DC}" dt="2023-04-19T07:34:42.033" v="805" actId="20577"/>
        <pc:sldMkLst>
          <pc:docMk/>
          <pc:sldMk cId="777942334" sldId="438"/>
        </pc:sldMkLst>
        <pc:spChg chg="mod">
          <ac:chgData name="Anton Främberg" userId="2477f493-9b6c-4ff9-a25b-35aff2ebaf60" providerId="ADAL" clId="{49235626-3F82-4570-B1B2-DC7F63C142DC}" dt="2023-04-19T07:30:38.903" v="372" actId="20577"/>
          <ac:spMkLst>
            <pc:docMk/>
            <pc:sldMk cId="777942334" sldId="438"/>
            <ac:spMk id="10" creationId="{B4EC2289-A57E-4FE4-8907-629508B5B000}"/>
          </ac:spMkLst>
        </pc:spChg>
      </pc:sldChg>
      <pc:sldChg chg="modNotesTx">
        <pc:chgData name="Anton Främberg" userId="2477f493-9b6c-4ff9-a25b-35aff2ebaf60" providerId="ADAL" clId="{49235626-3F82-4570-B1B2-DC7F63C142DC}" dt="2023-04-19T08:02:14.833" v="806" actId="20577"/>
        <pc:sldMkLst>
          <pc:docMk/>
          <pc:sldMk cId="680219691" sldId="439"/>
        </pc:sldMkLst>
      </pc:sldChg>
      <pc:sldChg chg="modNotesTx">
        <pc:chgData name="Anton Främberg" userId="2477f493-9b6c-4ff9-a25b-35aff2ebaf60" providerId="ADAL" clId="{49235626-3F82-4570-B1B2-DC7F63C142DC}" dt="2023-04-19T08:06:02.235" v="1033" actId="20577"/>
        <pc:sldMkLst>
          <pc:docMk/>
          <pc:sldMk cId="1406751908" sldId="440"/>
        </pc:sldMkLst>
      </pc:sldChg>
      <pc:sldChg chg="addSp modSp mod modNotesTx">
        <pc:chgData name="Anton Främberg" userId="2477f493-9b6c-4ff9-a25b-35aff2ebaf60" providerId="ADAL" clId="{49235626-3F82-4570-B1B2-DC7F63C142DC}" dt="2023-04-19T08:10:45.659" v="1476" actId="20577"/>
        <pc:sldMkLst>
          <pc:docMk/>
          <pc:sldMk cId="994870251" sldId="441"/>
        </pc:sldMkLst>
        <pc:picChg chg="mod">
          <ac:chgData name="Anton Främberg" userId="2477f493-9b6c-4ff9-a25b-35aff2ebaf60" providerId="ADAL" clId="{49235626-3F82-4570-B1B2-DC7F63C142DC}" dt="2023-04-19T07:25:18.897" v="195" actId="14100"/>
          <ac:picMkLst>
            <pc:docMk/>
            <pc:sldMk cId="994870251" sldId="441"/>
            <ac:picMk id="11" creationId="{10A66987-385C-A734-850A-A4829A909904}"/>
          </ac:picMkLst>
        </pc:picChg>
        <pc:picChg chg="add mod">
          <ac:chgData name="Anton Främberg" userId="2477f493-9b6c-4ff9-a25b-35aff2ebaf60" providerId="ADAL" clId="{49235626-3F82-4570-B1B2-DC7F63C142DC}" dt="2023-04-19T07:25:03.617" v="193" actId="14100"/>
          <ac:picMkLst>
            <pc:docMk/>
            <pc:sldMk cId="994870251" sldId="441"/>
            <ac:picMk id="12" creationId="{8EFF96F7-85A0-71D9-42E2-F4768B88FE13}"/>
          </ac:picMkLst>
        </pc:picChg>
      </pc:sldChg>
      <pc:sldChg chg="modNotesTx">
        <pc:chgData name="Anton Främberg" userId="2477f493-9b6c-4ff9-a25b-35aff2ebaf60" providerId="ADAL" clId="{49235626-3F82-4570-B1B2-DC7F63C142DC}" dt="2023-04-19T08:07:52.370" v="1211" actId="20577"/>
        <pc:sldMkLst>
          <pc:docMk/>
          <pc:sldMk cId="2664519710" sldId="4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2DD161A-3CCE-4E62-BFCE-9A5F9349CD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9DC4ABB-2B2D-4CDD-BDFB-1548571657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57B76-46B4-407E-9E3A-C4A69D03ED5F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19EA9C-BDF7-4CD1-8C87-E235621544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42C690-4C72-45A6-8BBA-DFB3BD7398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0CE80-8874-4317-8831-357903710B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679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D75E0-73E1-4242-B062-9746B278E532}" type="datetimeFigureOut">
              <a:rPr lang="sv-SE" smtClean="0"/>
              <a:pPr/>
              <a:t>2023-04-19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C7F1E-053F-4830-B816-BA51CAA35B8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93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C7F1E-053F-4830-B816-BA51CAA35B8D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02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C7F1E-053F-4830-B816-BA51CAA35B8D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257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C7F1E-053F-4830-B816-BA51CAA35B8D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938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C7F1E-053F-4830-B816-BA51CAA35B8D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25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C7F1E-053F-4830-B816-BA51CAA35B8D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00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C7F1E-053F-4830-B816-BA51CAA35B8D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920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C7F1E-053F-4830-B816-BA51CAA35B8D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98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C7F1E-053F-4830-B816-BA51CAA35B8D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302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C7F1E-053F-4830-B816-BA51CAA35B8D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33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C7F1E-053F-4830-B816-BA51CAA35B8D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969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C7F1E-053F-4830-B816-BA51CAA35B8D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24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C7F1E-053F-4830-B816-BA51CAA35B8D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82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AAFC6-D572-4D89-94D2-32301061307A}" type="datetimeFigureOut">
              <a:rPr lang="sv-SE" smtClean="0"/>
              <a:pPr/>
              <a:t>2023-04-19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1CE-A86B-4035-8961-5EFC250D10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AAFC6-D572-4D89-94D2-32301061307A}" type="datetimeFigureOut">
              <a:rPr lang="sv-SE" smtClean="0"/>
              <a:pPr/>
              <a:t>2023-04-19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1CE-A86B-4035-8961-5EFC250D10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9C71CE-A86B-4035-8961-5EFC250D10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142844" y="6488668"/>
            <a:ext cx="9001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aseline="30000"/>
              <a:t>Medins Biologi AB</a:t>
            </a:r>
            <a:r>
              <a:rPr lang="sv-SE"/>
              <a:t> </a:t>
            </a:r>
            <a:r>
              <a:rPr lang="sv-SE" baseline="30000"/>
              <a:t>Företagsvägen 2,  435 33 Mölnlycke	                                               Tel </a:t>
            </a:r>
            <a:r>
              <a:rPr lang="sv-SE" baseline="30000" err="1"/>
              <a:t>vxl</a:t>
            </a:r>
            <a:r>
              <a:rPr lang="sv-SE" baseline="30000"/>
              <a:t>. 031-338 35 40 </a:t>
            </a:r>
            <a:r>
              <a:rPr lang="sv-SE"/>
              <a:t>      </a:t>
            </a:r>
            <a:r>
              <a:rPr lang="sv-SE" baseline="30000"/>
              <a:t>  </a:t>
            </a:r>
            <a:r>
              <a:rPr lang="sv-SE" baseline="30000" err="1"/>
              <a:t>info@medins-biologi.se</a:t>
            </a:r>
            <a:r>
              <a:rPr lang="sv-SE" baseline="30000"/>
              <a:t>	  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42844" y="6488668"/>
            <a:ext cx="9001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aseline="30000"/>
              <a:t>Medins Biologi AB</a:t>
            </a:r>
            <a:r>
              <a:rPr lang="sv-SE"/>
              <a:t> </a:t>
            </a:r>
            <a:r>
              <a:rPr lang="sv-SE" baseline="30000"/>
              <a:t>Företagsvägen 2,  435 33 Mölnlycke	                                               Tel </a:t>
            </a:r>
            <a:r>
              <a:rPr lang="sv-SE" baseline="30000" err="1"/>
              <a:t>vxl</a:t>
            </a:r>
            <a:r>
              <a:rPr lang="sv-SE" baseline="30000"/>
              <a:t>. 031-338 35 40 </a:t>
            </a:r>
            <a:r>
              <a:rPr lang="sv-SE"/>
              <a:t>      </a:t>
            </a:r>
            <a:r>
              <a:rPr lang="sv-SE" baseline="30000"/>
              <a:t>  </a:t>
            </a:r>
            <a:r>
              <a:rPr lang="sv-SE" baseline="30000" err="1"/>
              <a:t>info@medins-biologi.se</a:t>
            </a:r>
            <a:r>
              <a:rPr lang="sv-SE" baseline="30000"/>
              <a:t>	  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AAFC6-D572-4D89-94D2-32301061307A}" type="datetimeFigureOut">
              <a:rPr lang="sv-SE" smtClean="0"/>
              <a:pPr/>
              <a:t>2023-04-19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1CE-A86B-4035-8961-5EFC250D10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42844" y="6488668"/>
            <a:ext cx="9001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aseline="30000"/>
              <a:t>Medins Biologi AB</a:t>
            </a:r>
            <a:r>
              <a:rPr lang="sv-SE"/>
              <a:t> </a:t>
            </a:r>
            <a:r>
              <a:rPr lang="sv-SE" baseline="30000"/>
              <a:t>Företagsvägen 2,  435 33 Mölnlycke	                                               Tel </a:t>
            </a:r>
            <a:r>
              <a:rPr lang="sv-SE" baseline="30000" err="1"/>
              <a:t>vxl</a:t>
            </a:r>
            <a:r>
              <a:rPr lang="sv-SE" baseline="30000"/>
              <a:t>. 031-338 35 40 </a:t>
            </a:r>
            <a:r>
              <a:rPr lang="sv-SE"/>
              <a:t>      </a:t>
            </a:r>
            <a:r>
              <a:rPr lang="sv-SE" baseline="30000"/>
              <a:t>  </a:t>
            </a:r>
            <a:r>
              <a:rPr lang="sv-SE" baseline="30000" err="1"/>
              <a:t>info@medins-biologi.se</a:t>
            </a:r>
            <a:r>
              <a:rPr lang="sv-SE" baseline="30000"/>
              <a:t>	  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AAFC6-D572-4D89-94D2-32301061307A}" type="datetimeFigureOut">
              <a:rPr lang="sv-SE" smtClean="0"/>
              <a:pPr/>
              <a:t>2023-04-19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71CE-A86B-4035-8961-5EFC250D10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71CE-A86B-4035-8961-5EFC250D10F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44"/>
            <a:ext cx="9155559" cy="15382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iotopkartering.lansstyrelsen.se/" TargetMode="Externa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1312628"/>
            <a:ext cx="9144000" cy="1143000"/>
          </a:xfrm>
        </p:spPr>
        <p:txBody>
          <a:bodyPr/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Biotopkarteringar i Nissans ARO 2022</a:t>
            </a:r>
            <a:endParaRPr lang="sv-SE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0D3533-3D5F-6DC4-3BFD-62E651A6D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b="12088"/>
          <a:stretch>
            <a:fillRect/>
          </a:stretch>
        </p:blipFill>
        <p:spPr bwMode="auto">
          <a:xfrm>
            <a:off x="1560860" y="2327534"/>
            <a:ext cx="6022279" cy="3425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216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468" y="1221133"/>
            <a:ext cx="8267906" cy="80038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Resultat – </a:t>
            </a:r>
            <a:r>
              <a:rPr lang="sv-SE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Invasiva</a:t>
            </a:r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arter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4EC2289-A57E-4FE4-8907-629508B5B000}"/>
              </a:ext>
            </a:extLst>
          </p:cNvPr>
          <p:cNvSpPr txBox="1"/>
          <p:nvPr/>
        </p:nvSpPr>
        <p:spPr>
          <a:xfrm>
            <a:off x="502467" y="2072012"/>
            <a:ext cx="3096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3366"/>
                </a:solidFill>
              </a:rPr>
              <a:t>Gul skunkkalla i </a:t>
            </a:r>
            <a:r>
              <a:rPr lang="sv-SE" dirty="0" err="1">
                <a:solidFill>
                  <a:srgbClr val="003366"/>
                </a:solidFill>
              </a:rPr>
              <a:t>Boarpsbäcken</a:t>
            </a:r>
            <a:r>
              <a:rPr lang="sv-SE" dirty="0">
                <a:solidFill>
                  <a:srgbClr val="003366"/>
                </a:solidFill>
              </a:rPr>
              <a:t> </a:t>
            </a:r>
          </a:p>
        </p:txBody>
      </p:sp>
      <p:pic>
        <p:nvPicPr>
          <p:cNvPr id="8" name="Bildobjekt 7" descr="En bild som visar utomhus, natur, växt&#10;&#10;Automatiskt genererad beskrivning">
            <a:extLst>
              <a:ext uri="{FF2B5EF4-FFF2-40B4-BE49-F238E27FC236}">
                <a16:creationId xmlns:a16="http://schemas.microsoft.com/office/drawing/2014/main" id="{7C2E0C1E-E843-E392-E3BC-292B8BEFD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2468" y="2491836"/>
            <a:ext cx="4889012" cy="3666759"/>
          </a:xfrm>
          <a:prstGeom prst="rect">
            <a:avLst/>
          </a:prstGeom>
        </p:spPr>
      </p:pic>
      <p:pic>
        <p:nvPicPr>
          <p:cNvPr id="11" name="Bildobjekt 10" descr="En bild som visar träd, utomhus, trä, växt&#10;&#10;Automatiskt genererad beskrivning">
            <a:extLst>
              <a:ext uri="{FF2B5EF4-FFF2-40B4-BE49-F238E27FC236}">
                <a16:creationId xmlns:a16="http://schemas.microsoft.com/office/drawing/2014/main" id="{D74D21D4-4119-123D-8B8D-2EB84D0861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r="17095"/>
          <a:stretch/>
        </p:blipFill>
        <p:spPr>
          <a:xfrm rot="5400000">
            <a:off x="5308398" y="2818344"/>
            <a:ext cx="3661688" cy="3008672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06B2A556-F3B7-2EDD-BEBC-88ED6162B969}"/>
              </a:ext>
            </a:extLst>
          </p:cNvPr>
          <p:cNvSpPr txBox="1"/>
          <p:nvPr/>
        </p:nvSpPr>
        <p:spPr>
          <a:xfrm>
            <a:off x="5634906" y="2072012"/>
            <a:ext cx="3096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>
                <a:solidFill>
                  <a:srgbClr val="003366"/>
                </a:solidFill>
              </a:rPr>
              <a:t>Parkslide</a:t>
            </a:r>
            <a:r>
              <a:rPr lang="sv-SE" dirty="0">
                <a:solidFill>
                  <a:srgbClr val="003366"/>
                </a:solidFill>
              </a:rPr>
              <a:t> vid </a:t>
            </a:r>
            <a:r>
              <a:rPr lang="sv-SE" dirty="0" err="1">
                <a:solidFill>
                  <a:srgbClr val="003366"/>
                </a:solidFill>
              </a:rPr>
              <a:t>Lyngabäck</a:t>
            </a:r>
            <a:endParaRPr lang="sv-SE" dirty="0">
              <a:solidFill>
                <a:srgbClr val="003366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6D38FD1-ABC5-E34E-D911-13D4E2EDA2CE}"/>
              </a:ext>
            </a:extLst>
          </p:cNvPr>
          <p:cNvSpPr txBox="1"/>
          <p:nvPr/>
        </p:nvSpPr>
        <p:spPr>
          <a:xfrm>
            <a:off x="502482" y="6259578"/>
            <a:ext cx="8141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>
                <a:solidFill>
                  <a:srgbClr val="003366"/>
                </a:solidFill>
              </a:rPr>
              <a:t>Jätteloka</a:t>
            </a:r>
            <a:r>
              <a:rPr lang="sv-SE" dirty="0">
                <a:solidFill>
                  <a:srgbClr val="003366"/>
                </a:solidFill>
              </a:rPr>
              <a:t> och Jättebalsamin har inte observerats</a:t>
            </a:r>
          </a:p>
        </p:txBody>
      </p:sp>
    </p:spTree>
    <p:extLst>
      <p:ext uri="{BB962C8B-B14F-4D97-AF65-F5344CB8AC3E}">
        <p14:creationId xmlns:p14="http://schemas.microsoft.com/office/powerpoint/2010/main" val="285922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468" y="1221133"/>
            <a:ext cx="8267906" cy="80038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Rapport och fortsättning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4EC2289-A57E-4FE4-8907-629508B5B000}"/>
              </a:ext>
            </a:extLst>
          </p:cNvPr>
          <p:cNvSpPr txBox="1"/>
          <p:nvPr/>
        </p:nvSpPr>
        <p:spPr>
          <a:xfrm>
            <a:off x="502468" y="2021521"/>
            <a:ext cx="8336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3366"/>
                </a:solidFill>
              </a:rPr>
              <a:t>Fortsatta karteringar under 2023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rgbClr val="003366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8F802DA-93B9-5E9F-1B60-C805E6D15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012" y="2430817"/>
            <a:ext cx="2833749" cy="3981597"/>
          </a:xfrm>
          <a:prstGeom prst="rect">
            <a:avLst/>
          </a:prstGeom>
        </p:spPr>
      </p:pic>
      <p:pic>
        <p:nvPicPr>
          <p:cNvPr id="6" name="Bildobjekt 5" descr="En bild som visar träd, utomhus, skog, växt&#10;&#10;Automatiskt genererad beskrivning">
            <a:extLst>
              <a:ext uri="{FF2B5EF4-FFF2-40B4-BE49-F238E27FC236}">
                <a16:creationId xmlns:a16="http://schemas.microsoft.com/office/drawing/2014/main" id="{A6E497CA-8B27-335C-DB32-EA5267272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8" y="2588134"/>
            <a:ext cx="4572000" cy="257175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4ECC883-025A-FD62-F38E-B312D1284E14}"/>
              </a:ext>
            </a:extLst>
          </p:cNvPr>
          <p:cNvSpPr txBox="1"/>
          <p:nvPr/>
        </p:nvSpPr>
        <p:spPr>
          <a:xfrm>
            <a:off x="502468" y="5313701"/>
            <a:ext cx="8336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3366"/>
                </a:solidFill>
              </a:rPr>
              <a:t>Åtgärdsförslag, del 3 under 2024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3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8047" y="2145365"/>
            <a:ext cx="8267906" cy="80038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38647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468" y="1221133"/>
            <a:ext cx="8267906" cy="80038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Medins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4EC2289-A57E-4FE4-8907-629508B5B000}"/>
              </a:ext>
            </a:extLst>
          </p:cNvPr>
          <p:cNvSpPr txBox="1"/>
          <p:nvPr/>
        </p:nvSpPr>
        <p:spPr>
          <a:xfrm>
            <a:off x="502468" y="2021521"/>
            <a:ext cx="83367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Baserade i Mölnlycke utanför Göteborg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Startade 1988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Limniskt och Marint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rgbClr val="003366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 err="1">
                <a:solidFill>
                  <a:srgbClr val="003366"/>
                </a:solidFill>
              </a:rPr>
              <a:t>Provtar</a:t>
            </a:r>
            <a:r>
              <a:rPr lang="sv-SE" dirty="0">
                <a:solidFill>
                  <a:srgbClr val="003366"/>
                </a:solidFill>
              </a:rPr>
              <a:t> vattenkemi och biologi för Nissans SRK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Månadsrapporter och årsrapport</a:t>
            </a:r>
          </a:p>
          <a:p>
            <a:endParaRPr lang="sv-SE" dirty="0">
              <a:solidFill>
                <a:srgbClr val="003366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77CE7CC-843F-2B57-CC08-5A7CC67F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921" y="6079994"/>
            <a:ext cx="3116650" cy="65124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B0A471C-A710-1CD4-F52B-DB3424019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76" y="1832826"/>
            <a:ext cx="2910495" cy="41115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1B29E72-4A07-62C3-1AAB-1AFF3CD52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68" y="4048669"/>
            <a:ext cx="2185639" cy="189570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6D96156-B822-2F76-8FE9-A9217E673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782" y="4048669"/>
            <a:ext cx="2706619" cy="18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2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468" y="1221133"/>
            <a:ext cx="8267906" cy="80038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LOVA-projektet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4EC2289-A57E-4FE4-8907-629508B5B000}"/>
              </a:ext>
            </a:extLst>
          </p:cNvPr>
          <p:cNvSpPr txBox="1"/>
          <p:nvPr/>
        </p:nvSpPr>
        <p:spPr>
          <a:xfrm>
            <a:off x="502468" y="2021521"/>
            <a:ext cx="833673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Pågår 2021 – 2024</a:t>
            </a:r>
          </a:p>
          <a:p>
            <a:pPr marL="285750" indent="-285750">
              <a:buFontTx/>
              <a:buChar char="-"/>
            </a:pPr>
            <a:r>
              <a:rPr lang="sv-SE" b="1" dirty="0">
                <a:solidFill>
                  <a:srgbClr val="003366"/>
                </a:solidFill>
              </a:rPr>
              <a:t>Syfte: </a:t>
            </a:r>
            <a:r>
              <a:rPr lang="sv-SE" dirty="0">
                <a:solidFill>
                  <a:srgbClr val="003366"/>
                </a:solidFill>
              </a:rPr>
              <a:t>Identifiera områden där förbättringar för fiskfaunan kan utföras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rgbClr val="003366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80% finansierat av LOVA förmedlat av Hallands och Jönköpings länsstyrelser</a:t>
            </a:r>
          </a:p>
          <a:p>
            <a:endParaRPr lang="sv-SE" dirty="0">
              <a:solidFill>
                <a:srgbClr val="003366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Tre delar: 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Framtagande av sträckor att biotopkartera, 2021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Genomföra biotopkartering, 2022-2023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Föreslå åtgärder, 2024</a:t>
            </a:r>
          </a:p>
          <a:p>
            <a:pPr lvl="1"/>
            <a:endParaRPr lang="sv-SE" dirty="0">
              <a:solidFill>
                <a:srgbClr val="003366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14 vattenförekomster, ca 100 km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9251858-9D76-4D44-4534-4ABD94D4E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03" y="5489844"/>
            <a:ext cx="4725059" cy="12860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ark, utomhus, natur, smuts&#10;&#10;Automatiskt genererad beskrivning">
            <a:extLst>
              <a:ext uri="{FF2B5EF4-FFF2-40B4-BE49-F238E27FC236}">
                <a16:creationId xmlns:a16="http://schemas.microsoft.com/office/drawing/2014/main" id="{F0D94070-A822-C2CC-F521-CCC6BBA60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05" y="4000909"/>
            <a:ext cx="3809456" cy="28570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468" y="1221133"/>
            <a:ext cx="8267906" cy="80038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Biotopkarteringsmetoden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4EC2289-A57E-4FE4-8907-629508B5B000}"/>
              </a:ext>
            </a:extLst>
          </p:cNvPr>
          <p:cNvSpPr txBox="1"/>
          <p:nvPr/>
        </p:nvSpPr>
        <p:spPr>
          <a:xfrm>
            <a:off x="502468" y="2021521"/>
            <a:ext cx="83367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3366"/>
                </a:solidFill>
              </a:rPr>
              <a:t>Biotopkartering är en metod för att beskriva vattendragets fysiska utseende och morfologiska processer, samt dess avvikelse från sitt naturliga tillstånd </a:t>
            </a:r>
          </a:p>
          <a:p>
            <a:endParaRPr lang="sv-SE" dirty="0">
              <a:solidFill>
                <a:srgbClr val="003366"/>
              </a:solidFill>
            </a:endParaRPr>
          </a:p>
          <a:p>
            <a:r>
              <a:rPr lang="sv-SE" dirty="0">
                <a:solidFill>
                  <a:srgbClr val="003366"/>
                </a:solidFill>
              </a:rPr>
              <a:t>Uppdelad i ett antal protokoll – </a:t>
            </a:r>
            <a:r>
              <a:rPr lang="sv-SE" b="1" dirty="0">
                <a:solidFill>
                  <a:srgbClr val="003366"/>
                </a:solidFill>
              </a:rPr>
              <a:t>A: vattenbiotop</a:t>
            </a:r>
            <a:r>
              <a:rPr lang="sv-SE" dirty="0">
                <a:solidFill>
                  <a:srgbClr val="003366"/>
                </a:solidFill>
              </a:rPr>
              <a:t>, C: diken/tillflöden, </a:t>
            </a:r>
            <a:r>
              <a:rPr lang="sv-SE" b="1" dirty="0">
                <a:solidFill>
                  <a:srgbClr val="003366"/>
                </a:solidFill>
              </a:rPr>
              <a:t>D: vandringshinder</a:t>
            </a:r>
          </a:p>
          <a:p>
            <a:r>
              <a:rPr lang="sv-SE" dirty="0">
                <a:solidFill>
                  <a:srgbClr val="003366"/>
                </a:solidFill>
              </a:rPr>
              <a:t>			    E: vägpassager </a:t>
            </a:r>
          </a:p>
          <a:p>
            <a:endParaRPr lang="sv-SE" dirty="0">
              <a:solidFill>
                <a:srgbClr val="003366"/>
              </a:solidFill>
            </a:endParaRPr>
          </a:p>
          <a:p>
            <a:r>
              <a:rPr lang="sv-SE" dirty="0">
                <a:solidFill>
                  <a:srgbClr val="003366"/>
                </a:solidFill>
              </a:rPr>
              <a:t>Förberedande GIS-studier, sedan kartering i fält</a:t>
            </a:r>
          </a:p>
          <a:p>
            <a:endParaRPr lang="sv-SE" dirty="0">
              <a:solidFill>
                <a:srgbClr val="003366"/>
              </a:solidFill>
            </a:endParaRPr>
          </a:p>
          <a:p>
            <a:r>
              <a:rPr lang="sv-SE" dirty="0">
                <a:solidFill>
                  <a:srgbClr val="003366"/>
                </a:solidFill>
              </a:rPr>
              <a:t>  </a:t>
            </a:r>
          </a:p>
        </p:txBody>
      </p:sp>
      <p:pic>
        <p:nvPicPr>
          <p:cNvPr id="8" name="Bildobjekt 7" descr="En bild som visar sten, klippa&#10;&#10;Automatiskt genererad beskrivning">
            <a:extLst>
              <a:ext uri="{FF2B5EF4-FFF2-40B4-BE49-F238E27FC236}">
                <a16:creationId xmlns:a16="http://schemas.microsoft.com/office/drawing/2014/main" id="{61D8F3EB-E9D1-1B11-94E8-AA41EAE78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1222" y="4358045"/>
            <a:ext cx="2857092" cy="2142819"/>
          </a:xfrm>
          <a:prstGeom prst="rect">
            <a:avLst/>
          </a:prstGeom>
        </p:spPr>
      </p:pic>
      <p:pic>
        <p:nvPicPr>
          <p:cNvPr id="11" name="Bildobjekt 10" descr="En bild som visar träd&#10;&#10;Automatiskt genererad beskrivning">
            <a:extLst>
              <a:ext uri="{FF2B5EF4-FFF2-40B4-BE49-F238E27FC236}">
                <a16:creationId xmlns:a16="http://schemas.microsoft.com/office/drawing/2014/main" id="{E4EEC169-D054-E51A-1213-C4F7F0696F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7137" y="4358044"/>
            <a:ext cx="2857093" cy="2142820"/>
          </a:xfrm>
          <a:prstGeom prst="rect">
            <a:avLst/>
          </a:prstGeom>
        </p:spPr>
      </p:pic>
      <p:pic>
        <p:nvPicPr>
          <p:cNvPr id="13" name="Bildobjekt 12" descr="En bild som visar klippa, sten&#10;&#10;Automatiskt genererad beskrivning">
            <a:extLst>
              <a:ext uri="{FF2B5EF4-FFF2-40B4-BE49-F238E27FC236}">
                <a16:creationId xmlns:a16="http://schemas.microsoft.com/office/drawing/2014/main" id="{C7ED42FB-8909-C5FE-BE6C-155822B4E1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4042" y="4358044"/>
            <a:ext cx="2857094" cy="214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4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468" y="1221133"/>
            <a:ext cx="8267906" cy="80038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Användningsområden resultat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4EC2289-A57E-4FE4-8907-629508B5B000}"/>
              </a:ext>
            </a:extLst>
          </p:cNvPr>
          <p:cNvSpPr txBox="1"/>
          <p:nvPr/>
        </p:nvSpPr>
        <p:spPr>
          <a:xfrm>
            <a:off x="502468" y="2316488"/>
            <a:ext cx="83367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3366"/>
                </a:solidFill>
              </a:rPr>
              <a:t>Exempelvis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Statusklassning av hydromorfologi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Vid planering av åtgärder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Vid fysisk planering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Vid tillståndsärenden 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rgbClr val="003366"/>
                </a:solidFill>
              </a:rPr>
              <a:t>Grund för modelleringar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BD5320-65A8-70A6-0CEA-4A93AF74E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8" y="4863437"/>
            <a:ext cx="4610735" cy="15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F729CB9-B356-F43E-A75F-220D714EEB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3177"/>
          <a:stretch/>
        </p:blipFill>
        <p:spPr bwMode="auto">
          <a:xfrm>
            <a:off x="5509150" y="1799303"/>
            <a:ext cx="3429909" cy="4508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F49CC7E-72FE-6BAF-D197-81CEA51F1621}"/>
              </a:ext>
            </a:extLst>
          </p:cNvPr>
          <p:cNvSpPr txBox="1"/>
          <p:nvPr/>
        </p:nvSpPr>
        <p:spPr>
          <a:xfrm>
            <a:off x="502468" y="4494105"/>
            <a:ext cx="4610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3366"/>
                </a:solidFill>
              </a:rPr>
              <a:t>Karterade vatten 2022</a:t>
            </a:r>
          </a:p>
        </p:txBody>
      </p:sp>
    </p:spTree>
    <p:extLst>
      <p:ext uri="{BB962C8B-B14F-4D97-AF65-F5344CB8AC3E}">
        <p14:creationId xmlns:p14="http://schemas.microsoft.com/office/powerpoint/2010/main" val="68021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468" y="1221133"/>
            <a:ext cx="8267906" cy="80038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Resultat – mänsklig påverkan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4EC2289-A57E-4FE4-8907-629508B5B000}"/>
              </a:ext>
            </a:extLst>
          </p:cNvPr>
          <p:cNvSpPr txBox="1"/>
          <p:nvPr/>
        </p:nvSpPr>
        <p:spPr>
          <a:xfrm>
            <a:off x="227165" y="2021521"/>
            <a:ext cx="458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3366"/>
                </a:solidFill>
              </a:rPr>
              <a:t>Olika grad av rensning påverkan i vattendragen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F43F9E-1868-C0E5-BF8F-61415269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1326"/>
            <a:ext cx="5538055" cy="397891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B21A983-7CBC-5ECC-7B4D-2371C621A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0"/>
          <a:stretch/>
        </p:blipFill>
        <p:spPr>
          <a:xfrm>
            <a:off x="5581036" y="2206187"/>
            <a:ext cx="3429652" cy="214524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639B23A-3C0E-2082-DD22-FA6EEB4A6A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b="14547"/>
          <a:stretch/>
        </p:blipFill>
        <p:spPr bwMode="auto">
          <a:xfrm>
            <a:off x="5566864" y="4715188"/>
            <a:ext cx="3457997" cy="2019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07E3AB88-D9DD-5DDF-EF8B-708E3C08007E}"/>
              </a:ext>
            </a:extLst>
          </p:cNvPr>
          <p:cNvSpPr txBox="1"/>
          <p:nvPr/>
        </p:nvSpPr>
        <p:spPr>
          <a:xfrm>
            <a:off x="5581036" y="1973350"/>
            <a:ext cx="34296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rgbClr val="003366"/>
                </a:solidFill>
              </a:rPr>
              <a:t>Orensad sträcka </a:t>
            </a:r>
            <a:r>
              <a:rPr lang="sv-SE" sz="1200" dirty="0" err="1">
                <a:solidFill>
                  <a:srgbClr val="003366"/>
                </a:solidFill>
              </a:rPr>
              <a:t>Boarpsbäcken</a:t>
            </a:r>
            <a:r>
              <a:rPr lang="sv-SE" sz="1200" dirty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AE4C13D-2774-F70A-54DE-6A30979FF82E}"/>
              </a:ext>
            </a:extLst>
          </p:cNvPr>
          <p:cNvSpPr txBox="1"/>
          <p:nvPr/>
        </p:nvSpPr>
        <p:spPr>
          <a:xfrm>
            <a:off x="5566864" y="4457646"/>
            <a:ext cx="34296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rgbClr val="003366"/>
                </a:solidFill>
              </a:rPr>
              <a:t>Omgrävd sträcka </a:t>
            </a:r>
            <a:r>
              <a:rPr lang="sv-SE" sz="1200" dirty="0" err="1">
                <a:solidFill>
                  <a:srgbClr val="003366"/>
                </a:solidFill>
              </a:rPr>
              <a:t>Stålebobäcken</a:t>
            </a:r>
            <a:endParaRPr lang="sv-SE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5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468" y="1221133"/>
            <a:ext cx="8267906" cy="80038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Resultat – mänsklig påverkan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4EC2289-A57E-4FE4-8907-629508B5B000}"/>
              </a:ext>
            </a:extLst>
          </p:cNvPr>
          <p:cNvSpPr txBox="1"/>
          <p:nvPr/>
        </p:nvSpPr>
        <p:spPr>
          <a:xfrm>
            <a:off x="227165" y="2021521"/>
            <a:ext cx="8336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3366"/>
                </a:solidFill>
              </a:rPr>
              <a:t>Olika grad av påverkan i vattendragen</a:t>
            </a:r>
          </a:p>
          <a:p>
            <a:endParaRPr lang="sv-SE" dirty="0">
              <a:solidFill>
                <a:srgbClr val="003366"/>
              </a:solidFill>
            </a:endParaRPr>
          </a:p>
          <a:p>
            <a:r>
              <a:rPr lang="sv-SE" dirty="0">
                <a:solidFill>
                  <a:srgbClr val="003366"/>
                </a:solidFill>
              </a:rPr>
              <a:t>Varierande stabilitet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13F9B87-DD6F-2AB6-D590-88053824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8335"/>
            <a:ext cx="4654036" cy="3829665"/>
          </a:xfrm>
          <a:prstGeom prst="rect">
            <a:avLst/>
          </a:prstGeom>
        </p:spPr>
      </p:pic>
      <p:pic>
        <p:nvPicPr>
          <p:cNvPr id="3" name="Bildobjekt 2" descr="En bild som visar mark, utomhus, natur, smuts&#10;&#10;Automatiskt genererad beskrivning">
            <a:extLst>
              <a:ext uri="{FF2B5EF4-FFF2-40B4-BE49-F238E27FC236}">
                <a16:creationId xmlns:a16="http://schemas.microsoft.com/office/drawing/2014/main" id="{345A08C1-24BB-1A5F-0D59-AC6E7DC21E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1"/>
          <a:stretch/>
        </p:blipFill>
        <p:spPr>
          <a:xfrm>
            <a:off x="4960918" y="4501197"/>
            <a:ext cx="3809456" cy="227134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9DBED20-00E2-F3B8-3123-863E5EF8F1A0}"/>
              </a:ext>
            </a:extLst>
          </p:cNvPr>
          <p:cNvSpPr txBox="1"/>
          <p:nvPr/>
        </p:nvSpPr>
        <p:spPr>
          <a:xfrm>
            <a:off x="4960917" y="4224198"/>
            <a:ext cx="3809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rgbClr val="003366"/>
                </a:solidFill>
              </a:rPr>
              <a:t>Mycket instabil sträcka med erosion</a:t>
            </a:r>
          </a:p>
        </p:txBody>
      </p:sp>
      <p:pic>
        <p:nvPicPr>
          <p:cNvPr id="8" name="Bildobjekt 7" descr="En bild som visar träd, utomhus, klippa, trä&#10;&#10;Automatiskt genererad beskrivning">
            <a:extLst>
              <a:ext uri="{FF2B5EF4-FFF2-40B4-BE49-F238E27FC236}">
                <a16:creationId xmlns:a16="http://schemas.microsoft.com/office/drawing/2014/main" id="{2B325BE0-6AEF-6620-099B-A78831AA35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0" b="6754"/>
          <a:stretch/>
        </p:blipFill>
        <p:spPr>
          <a:xfrm>
            <a:off x="4960918" y="2547316"/>
            <a:ext cx="3809456" cy="167442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CC644F01-EFF0-84CD-CA02-C948389CFB5B}"/>
              </a:ext>
            </a:extLst>
          </p:cNvPr>
          <p:cNvSpPr txBox="1"/>
          <p:nvPr/>
        </p:nvSpPr>
        <p:spPr>
          <a:xfrm>
            <a:off x="4960917" y="2228575"/>
            <a:ext cx="3809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rgbClr val="003366"/>
                </a:solidFill>
              </a:rPr>
              <a:t>Sträcka stabiliserad av grovt substrat</a:t>
            </a:r>
          </a:p>
        </p:txBody>
      </p:sp>
    </p:spTree>
    <p:extLst>
      <p:ext uri="{BB962C8B-B14F-4D97-AF65-F5344CB8AC3E}">
        <p14:creationId xmlns:p14="http://schemas.microsoft.com/office/powerpoint/2010/main" val="266451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468" y="1221133"/>
            <a:ext cx="8267906" cy="80038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Resultat - vandringshinder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4EC2289-A57E-4FE4-8907-629508B5B000}"/>
              </a:ext>
            </a:extLst>
          </p:cNvPr>
          <p:cNvSpPr txBox="1"/>
          <p:nvPr/>
        </p:nvSpPr>
        <p:spPr>
          <a:xfrm>
            <a:off x="502468" y="2021521"/>
            <a:ext cx="8336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3366"/>
                </a:solidFill>
              </a:rPr>
              <a:t>Vandringshinder bedöms för stark- och svagsimmande fisk (öring och mört).</a:t>
            </a:r>
          </a:p>
          <a:p>
            <a:endParaRPr lang="sv-SE" dirty="0">
              <a:solidFill>
                <a:srgbClr val="003366"/>
              </a:solidFill>
            </a:endParaRPr>
          </a:p>
          <a:p>
            <a:r>
              <a:rPr lang="sv-SE" dirty="0">
                <a:solidFill>
                  <a:srgbClr val="003366"/>
                </a:solidFill>
              </a:rPr>
              <a:t>Inga vandringshinder i </a:t>
            </a:r>
            <a:r>
              <a:rPr lang="sv-SE" dirty="0" err="1">
                <a:solidFill>
                  <a:srgbClr val="003366"/>
                </a:solidFill>
              </a:rPr>
              <a:t>Ängån</a:t>
            </a:r>
            <a:r>
              <a:rPr lang="sv-SE" dirty="0">
                <a:solidFill>
                  <a:srgbClr val="003366"/>
                </a:solidFill>
              </a:rPr>
              <a:t> eller </a:t>
            </a:r>
            <a:r>
              <a:rPr lang="sv-SE" dirty="0" err="1">
                <a:solidFill>
                  <a:srgbClr val="003366"/>
                </a:solidFill>
              </a:rPr>
              <a:t>Stålebobäcken</a:t>
            </a:r>
            <a:r>
              <a:rPr lang="sv-SE" dirty="0">
                <a:solidFill>
                  <a:srgbClr val="003366"/>
                </a:solidFill>
              </a:rPr>
              <a:t>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369F498-34B7-422B-17DD-B88081855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0933"/>
            <a:ext cx="5185916" cy="31170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890C2D1-44E5-CCAD-DD61-13FE5B064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65" y="3038168"/>
            <a:ext cx="5340518" cy="153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objekt 10" descr="En bild som visar vatten, utomhus, flod, natur&#10;&#10;Automatiskt genererad beskrivning">
            <a:extLst>
              <a:ext uri="{FF2B5EF4-FFF2-40B4-BE49-F238E27FC236}">
                <a16:creationId xmlns:a16="http://schemas.microsoft.com/office/drawing/2014/main" id="{10A66987-385C-A734-850A-A4829A9099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6201696" y="4664262"/>
            <a:ext cx="2942301" cy="2193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Bildobjekt 11" descr="En bild som visar träd, utomhus, skog, trä&#10;&#10;Automatiskt genererad beskrivning">
            <a:extLst>
              <a:ext uri="{FF2B5EF4-FFF2-40B4-BE49-F238E27FC236}">
                <a16:creationId xmlns:a16="http://schemas.microsoft.com/office/drawing/2014/main" id="{8EFF96F7-85A0-71D9-42E2-F4768B88FE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911608" y="4938572"/>
            <a:ext cx="2193738" cy="1645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87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F2A072D-3635-723A-521E-CB1434FD48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 b="17890"/>
          <a:stretch/>
        </p:blipFill>
        <p:spPr bwMode="auto">
          <a:xfrm>
            <a:off x="5437238" y="3429000"/>
            <a:ext cx="3706762" cy="3434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468" y="1221133"/>
            <a:ext cx="8267906" cy="80038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Resultat – </a:t>
            </a:r>
            <a:r>
              <a:rPr lang="sv-SE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Öringbiotop</a:t>
            </a:r>
            <a:endParaRPr lang="sv-SE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F72917-1EEA-5680-D286-FBF617BFA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5" y="2273789"/>
            <a:ext cx="8429367" cy="144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C64F64F-5BDD-BAD9-EE98-C060D9D16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5" y="4597320"/>
            <a:ext cx="4923941" cy="771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9EE74C3-3731-2424-DF65-5E657E341429}"/>
              </a:ext>
            </a:extLst>
          </p:cNvPr>
          <p:cNvSpPr txBox="1"/>
          <p:nvPr/>
        </p:nvSpPr>
        <p:spPr>
          <a:xfrm>
            <a:off x="403634" y="4227988"/>
            <a:ext cx="8336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3366"/>
                </a:solidFill>
              </a:rPr>
              <a:t>Exempel: Lillån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87BC93B-4F4F-64BD-6B60-521099F15502}"/>
              </a:ext>
            </a:extLst>
          </p:cNvPr>
          <p:cNvSpPr txBox="1"/>
          <p:nvPr/>
        </p:nvSpPr>
        <p:spPr>
          <a:xfrm>
            <a:off x="502468" y="5636867"/>
            <a:ext cx="8336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003366"/>
                </a:solidFill>
              </a:rPr>
              <a:t>Resultatet från 2022 kan hämtas från</a:t>
            </a:r>
          </a:p>
          <a:p>
            <a:r>
              <a:rPr lang="sv-SE" sz="1400" dirty="0">
                <a:hlinkClick r:id="rId6"/>
              </a:rPr>
              <a:t>Biotopkartering (lansstyrelsen.se)</a:t>
            </a:r>
            <a:endParaRPr lang="sv-SE" sz="1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44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81e142-84fe-4e9e-8511-6b8edc579113" xsi:nil="true"/>
    <Comment xmlns="f30cc393-affa-45a6-90be-1821c93ed7dc" xsi:nil="true"/>
    <lcf76f155ced4ddcb4097134ff3c332f xmlns="f30cc393-affa-45a6-90be-1821c93ed7d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A7B6FBB399A44888D4466AFE43ECC7" ma:contentTypeVersion="17" ma:contentTypeDescription="Skapa ett nytt dokument." ma:contentTypeScope="" ma:versionID="df39438da085345f9b9468c0cfc92219">
  <xsd:schema xmlns:xsd="http://www.w3.org/2001/XMLSchema" xmlns:xs="http://www.w3.org/2001/XMLSchema" xmlns:p="http://schemas.microsoft.com/office/2006/metadata/properties" xmlns:ns2="f30cc393-affa-45a6-90be-1821c93ed7dc" xmlns:ns3="5781e142-84fe-4e9e-8511-6b8edc579113" targetNamespace="http://schemas.microsoft.com/office/2006/metadata/properties" ma:root="true" ma:fieldsID="1e9e08749e6b68c0f2691e0a38fa4757" ns2:_="" ns3:_="">
    <xsd:import namespace="f30cc393-affa-45a6-90be-1821c93ed7dc"/>
    <xsd:import namespace="5781e142-84fe-4e9e-8511-6b8edc5791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Comment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cc393-affa-45a6-90be-1821c93ed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Comment" ma:index="21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2223abfa-0121-4337-ac07-2b2d82cb8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1e142-84fe-4e9e-8511-6b8edc5791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b3c74c5-1b3c-4f9a-af69-810621983069}" ma:internalName="TaxCatchAll" ma:showField="CatchAllData" ma:web="5781e142-84fe-4e9e-8511-6b8edc5791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FEB64-DAF6-4F86-AE15-27474D311DF4}">
  <ds:schemaRefs>
    <ds:schemaRef ds:uri="http://purl.org/dc/dcmitype/"/>
    <ds:schemaRef ds:uri="http://purl.org/dc/elements/1.1/"/>
    <ds:schemaRef ds:uri="http://schemas.microsoft.com/office/2006/metadata/properties"/>
    <ds:schemaRef ds:uri="5781e142-84fe-4e9e-8511-6b8edc57911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30cc393-affa-45a6-90be-1821c93ed7d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D1241F-E3B0-4317-96EE-BF9DDE03E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cc393-affa-45a6-90be-1821c93ed7dc"/>
    <ds:schemaRef ds:uri="5781e142-84fe-4e9e-8511-6b8edc5791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A1C7C7-3473-4361-BE26-D4036782CF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13818</TotalTime>
  <Words>275</Words>
  <Application>Microsoft Office PowerPoint</Application>
  <PresentationFormat>Bildspel på skärmen (4:3)</PresentationFormat>
  <Paragraphs>75</Paragraphs>
  <Slides>12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Office-tema</vt:lpstr>
      <vt:lpstr>Biotopkarteringar i Nissans ARO 2022</vt:lpstr>
      <vt:lpstr>Medins</vt:lpstr>
      <vt:lpstr>LOVA-projektet</vt:lpstr>
      <vt:lpstr>Biotopkarteringsmetoden</vt:lpstr>
      <vt:lpstr>Användningsområden resultat</vt:lpstr>
      <vt:lpstr>Resultat – mänsklig påverkan</vt:lpstr>
      <vt:lpstr>Resultat – mänsklig påverkan</vt:lpstr>
      <vt:lpstr>Resultat - vandringshinder</vt:lpstr>
      <vt:lpstr>Resultat – Öringbiotop</vt:lpstr>
      <vt:lpstr>Resultat – Invasiva arter</vt:lpstr>
      <vt:lpstr>Rapport och fortsättning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mbmm</dc:creator>
  <cp:lastModifiedBy>Anton Främberg</cp:lastModifiedBy>
  <cp:revision>5</cp:revision>
  <cp:lastPrinted>2016-10-19T12:55:43Z</cp:lastPrinted>
  <dcterms:created xsi:type="dcterms:W3CDTF">2007-11-30T10:24:37Z</dcterms:created>
  <dcterms:modified xsi:type="dcterms:W3CDTF">2023-04-19T09:25:50Z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0x01010024A7B6FBB399A44888D4466AFE43ECC7</vt:lpwstr>
  </property>
  <property fmtid="{D5CDD505-2E9C-101B-9397-08002B2CF9AE}" pid="3" name="MediaServiceImageTags">
    <vt:lpwstr/>
  </property>
</Properties>
</file>