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9" r:id="rId7"/>
    <p:sldId id="260" r:id="rId8"/>
    <p:sldId id="261" r:id="rId9"/>
    <p:sldId id="274" r:id="rId10"/>
    <p:sldId id="267" r:id="rId11"/>
    <p:sldId id="268" r:id="rId12"/>
    <p:sldId id="263" r:id="rId13"/>
    <p:sldId id="264" r:id="rId14"/>
    <p:sldId id="265" r:id="rId15"/>
    <p:sldId id="271" r:id="rId16"/>
    <p:sldId id="272" r:id="rId17"/>
    <p:sldId id="270" r:id="rId18"/>
    <p:sldId id="262" r:id="rId19"/>
    <p:sldId id="258" r:id="rId20"/>
    <p:sldId id="269" r:id="rId21"/>
    <p:sldId id="273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06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62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04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76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99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202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792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35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1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09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59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D49FD-F882-4D8A-9E7C-1C6255D6985D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8647-254E-4D0A-A701-0C4DA3D41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12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5855" y="691634"/>
            <a:ext cx="383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Soil carbon balances in Swedish forests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0179"/>
            <a:ext cx="12192000" cy="914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5611" y="3625684"/>
            <a:ext cx="8246853" cy="2616101"/>
          </a:xfrm>
          <a:prstGeom prst="rect">
            <a:avLst/>
          </a:prstGeom>
          <a:solidFill>
            <a:schemeClr val="bg2">
              <a:lumMod val="25000"/>
              <a:alpha val="31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sv-SE" sz="32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”Skogsbrukets </a:t>
            </a:r>
            <a:r>
              <a:rPr lang="sv-SE" sz="3200" b="1" dirty="0">
                <a:solidFill>
                  <a:prstClr val="white"/>
                </a:solidFill>
                <a:latin typeface="Garamond" panose="02020404030301010803" pitchFamily="18" charset="0"/>
              </a:rPr>
              <a:t>försurande påverkan på marken och vad gör skogens aktörer</a:t>
            </a:r>
            <a:r>
              <a:rPr lang="sv-SE" sz="32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?”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Erik Karltun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Inst. f. mark och miljö, SLU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0586" y="6488668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Foto: Ola </a:t>
            </a:r>
            <a:r>
              <a:rPr kumimoji="0" lang="sv-S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Borin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89" y="1833803"/>
            <a:ext cx="5139535" cy="4193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42" t="1020" r="2319" b="1313"/>
          <a:stretch/>
        </p:blipFill>
        <p:spPr>
          <a:xfrm>
            <a:off x="1584959" y="1567544"/>
            <a:ext cx="3114569" cy="5172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858" y="339832"/>
            <a:ext cx="108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Tillförsel av vätejoner från skogstillväxt och uttag av virke och skogsbränsle fördelat på trädslag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136" y="96907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Ackumulerad 1955 - 2010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2381" y="956543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Ackumulerad från 1999 - 2010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4835" y="4963886"/>
            <a:ext cx="8956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dirty="0" smtClean="0"/>
              <a:t>GROT björk</a:t>
            </a:r>
            <a:endParaRPr lang="sv-S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93041" y="4963886"/>
            <a:ext cx="8492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dirty="0" smtClean="0"/>
              <a:t>GROT gran</a:t>
            </a:r>
            <a:endParaRPr lang="sv-S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9964602" y="4963886"/>
            <a:ext cx="7671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dirty="0" smtClean="0"/>
              <a:t>GROT tall</a:t>
            </a:r>
            <a:endParaRPr lang="sv-S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7498" y="5183875"/>
            <a:ext cx="12592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dirty="0" smtClean="0"/>
              <a:t>Virkesskörd björk</a:t>
            </a:r>
            <a:endParaRPr lang="sv-S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74744" y="5189969"/>
            <a:ext cx="12128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dirty="0" smtClean="0"/>
              <a:t>Virkesskörd gran</a:t>
            </a:r>
            <a:endParaRPr lang="sv-S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87663" y="5183874"/>
            <a:ext cx="11307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dirty="0" smtClean="0"/>
              <a:t>Virkesskörd tall</a:t>
            </a:r>
            <a:endParaRPr lang="sv-S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719186" y="5403864"/>
            <a:ext cx="12554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dirty="0" err="1" smtClean="0">
                <a:latin typeface="ESRI Climate &amp; Precipitation" panose="02000000000000000000" pitchFamily="2" charset="0"/>
              </a:rPr>
              <a:t>Ç</a:t>
            </a:r>
            <a:r>
              <a:rPr lang="sv-SE" sz="1200" dirty="0" err="1" smtClean="0"/>
              <a:t>biomassa</a:t>
            </a:r>
            <a:r>
              <a:rPr lang="sv-SE" sz="1200" dirty="0" smtClean="0"/>
              <a:t> björk</a:t>
            </a:r>
            <a:endParaRPr lang="sv-SE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398637" y="5400476"/>
            <a:ext cx="120904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dirty="0" err="1" smtClean="0">
                <a:latin typeface="ESRI Climate &amp; Precipitation" panose="02000000000000000000" pitchFamily="2" charset="0"/>
              </a:rPr>
              <a:t>Ç</a:t>
            </a:r>
            <a:r>
              <a:rPr lang="sv-SE" sz="1200" dirty="0" err="1" smtClean="0"/>
              <a:t>biomassa</a:t>
            </a:r>
            <a:r>
              <a:rPr lang="sv-SE" sz="1200" dirty="0" smtClean="0"/>
              <a:t> gran</a:t>
            </a:r>
            <a:endParaRPr lang="sv-SE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11556" y="5400475"/>
            <a:ext cx="11269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dirty="0" err="1" smtClean="0">
                <a:latin typeface="ESRI Climate &amp; Precipitation" panose="02000000000000000000" pitchFamily="2" charset="0"/>
              </a:rPr>
              <a:t>Ç</a:t>
            </a:r>
            <a:r>
              <a:rPr lang="sv-SE" sz="1200" dirty="0" err="1" smtClean="0"/>
              <a:t>biomassa</a:t>
            </a:r>
            <a:r>
              <a:rPr lang="sv-SE" sz="1200" dirty="0" smtClean="0"/>
              <a:t> tall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2473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9" y="1397135"/>
            <a:ext cx="4985782" cy="3842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84" y="1544981"/>
            <a:ext cx="4758431" cy="3834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0448" y="650848"/>
            <a:ext cx="5466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Vätejonstillförseln och andel försurad mark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6466" y="650848"/>
            <a:ext cx="4552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Vätejonstillförseln och förhållandet </a:t>
            </a:r>
          </a:p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mellan baskatjoner i träd och i mark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0036" y="2278509"/>
            <a:ext cx="716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solidFill>
                  <a:srgbClr val="000000"/>
                </a:solidFill>
                <a:latin typeface="STIX"/>
              </a:rPr>
              <a:t>Crit</a:t>
            </a:r>
            <a:r>
              <a:rPr lang="sv-SE" dirty="0" smtClean="0">
                <a:solidFill>
                  <a:srgbClr val="000000"/>
                </a:solidFill>
                <a:latin typeface="STIX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STIX"/>
              </a:rPr>
              <a:t>BC</a:t>
            </a:r>
            <a:r>
              <a:rPr lang="sv-SE" sz="800" dirty="0" err="1" smtClean="0">
                <a:solidFill>
                  <a:srgbClr val="000000"/>
                </a:solidFill>
                <a:latin typeface="STIX"/>
              </a:rPr>
              <a:t>harv</a:t>
            </a:r>
            <a:r>
              <a:rPr lang="sv-SE" sz="800" dirty="0" smtClean="0">
                <a:solidFill>
                  <a:srgbClr val="000000"/>
                </a:solidFill>
                <a:latin typeface="STIX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STIX"/>
              </a:rPr>
              <a:t>= </a:t>
            </a:r>
            <a:r>
              <a:rPr lang="sv-SE" dirty="0" err="1" smtClean="0">
                <a:solidFill>
                  <a:srgbClr val="000000"/>
                </a:solidFill>
                <a:latin typeface="STIX"/>
              </a:rPr>
              <a:t>BC</a:t>
            </a:r>
            <a:r>
              <a:rPr lang="sv-SE" sz="800" dirty="0" err="1" smtClean="0">
                <a:solidFill>
                  <a:srgbClr val="000000"/>
                </a:solidFill>
                <a:latin typeface="STIX"/>
              </a:rPr>
              <a:t>weath</a:t>
            </a:r>
            <a:r>
              <a:rPr lang="sv-SE" sz="800" dirty="0" smtClean="0">
                <a:solidFill>
                  <a:srgbClr val="000000"/>
                </a:solidFill>
                <a:latin typeface="STIX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STIX"/>
              </a:rPr>
              <a:t>+ </a:t>
            </a:r>
            <a:r>
              <a:rPr lang="sv-SE" dirty="0" err="1" smtClean="0">
                <a:solidFill>
                  <a:srgbClr val="000000"/>
                </a:solidFill>
                <a:latin typeface="STIX"/>
              </a:rPr>
              <a:t>BC</a:t>
            </a:r>
            <a:r>
              <a:rPr lang="sv-SE" sz="800" dirty="0" err="1" smtClean="0">
                <a:solidFill>
                  <a:srgbClr val="000000"/>
                </a:solidFill>
                <a:latin typeface="STIX"/>
              </a:rPr>
              <a:t>dep</a:t>
            </a:r>
            <a:r>
              <a:rPr lang="sv-SE" sz="800" dirty="0" smtClean="0">
                <a:solidFill>
                  <a:srgbClr val="000000"/>
                </a:solidFill>
                <a:latin typeface="STIX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STIX"/>
              </a:rPr>
              <a:t>+ NH</a:t>
            </a:r>
            <a:r>
              <a:rPr lang="sv-SE" sz="800" dirty="0" smtClean="0">
                <a:solidFill>
                  <a:srgbClr val="000000"/>
                </a:solidFill>
                <a:latin typeface="STIX"/>
              </a:rPr>
              <a:t>4</a:t>
            </a:r>
            <a:r>
              <a:rPr lang="sv-SE" dirty="0" smtClean="0">
                <a:solidFill>
                  <a:srgbClr val="000000"/>
                </a:solidFill>
                <a:latin typeface="STIX"/>
              </a:rPr>
              <a:t>-N</a:t>
            </a:r>
            <a:r>
              <a:rPr lang="sv-SE" sz="800" dirty="0" smtClean="0">
                <a:solidFill>
                  <a:srgbClr val="000000"/>
                </a:solidFill>
                <a:latin typeface="STIX"/>
              </a:rPr>
              <a:t>leach </a:t>
            </a:r>
            <a:r>
              <a:rPr lang="sv-SE" dirty="0" smtClean="0">
                <a:solidFill>
                  <a:srgbClr val="000000"/>
                </a:solidFill>
                <a:latin typeface="STIX"/>
              </a:rPr>
              <a:t>- </a:t>
            </a:r>
            <a:r>
              <a:rPr lang="sv-SE" dirty="0" err="1" smtClean="0">
                <a:solidFill>
                  <a:srgbClr val="000000"/>
                </a:solidFill>
                <a:latin typeface="STIX"/>
              </a:rPr>
              <a:t>S</a:t>
            </a:r>
            <a:r>
              <a:rPr lang="sv-SE" sz="800" dirty="0" err="1" smtClean="0">
                <a:solidFill>
                  <a:srgbClr val="000000"/>
                </a:solidFill>
                <a:latin typeface="STIX"/>
              </a:rPr>
              <a:t>dep</a:t>
            </a:r>
            <a:r>
              <a:rPr lang="sv-SE" sz="800" dirty="0" smtClean="0">
                <a:solidFill>
                  <a:srgbClr val="000000"/>
                </a:solidFill>
                <a:latin typeface="STIX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STIX"/>
              </a:rPr>
              <a:t>- </a:t>
            </a:r>
            <a:r>
              <a:rPr lang="sv-SE" dirty="0" err="1" smtClean="0">
                <a:solidFill>
                  <a:srgbClr val="000000"/>
                </a:solidFill>
                <a:latin typeface="STIX"/>
              </a:rPr>
              <a:t>Cl</a:t>
            </a:r>
            <a:r>
              <a:rPr lang="sv-SE" sz="800" dirty="0" err="1" smtClean="0">
                <a:solidFill>
                  <a:srgbClr val="000000"/>
                </a:solidFill>
                <a:latin typeface="STIX"/>
              </a:rPr>
              <a:t>dep</a:t>
            </a:r>
            <a:r>
              <a:rPr lang="sv-SE" sz="800" dirty="0" smtClean="0">
                <a:solidFill>
                  <a:srgbClr val="000000"/>
                </a:solidFill>
                <a:latin typeface="STIX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STIX"/>
              </a:rPr>
              <a:t>- NO</a:t>
            </a:r>
            <a:r>
              <a:rPr lang="sv-SE" sz="800" dirty="0" smtClean="0">
                <a:solidFill>
                  <a:srgbClr val="000000"/>
                </a:solidFill>
                <a:latin typeface="STIX"/>
              </a:rPr>
              <a:t>3</a:t>
            </a:r>
            <a:r>
              <a:rPr lang="sv-SE" dirty="0" smtClean="0">
                <a:solidFill>
                  <a:srgbClr val="000000"/>
                </a:solidFill>
                <a:latin typeface="STIX"/>
              </a:rPr>
              <a:t>-N</a:t>
            </a:r>
            <a:r>
              <a:rPr lang="sv-SE" sz="800" dirty="0" smtClean="0">
                <a:solidFill>
                  <a:srgbClr val="000000"/>
                </a:solidFill>
                <a:latin typeface="STIX"/>
              </a:rPr>
              <a:t>leach 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6259179" y="4820207"/>
            <a:ext cx="270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 smtClean="0">
                <a:solidFill>
                  <a:srgbClr val="000000"/>
                </a:solidFill>
                <a:latin typeface="Charis SIL"/>
              </a:rPr>
              <a:t>CBH</a:t>
            </a:r>
            <a:r>
              <a:rPr lang="sv-SE" sz="800" dirty="0" err="1" smtClean="0">
                <a:solidFill>
                  <a:srgbClr val="000000"/>
                </a:solidFill>
                <a:latin typeface="Charis SIL"/>
              </a:rPr>
              <a:t>överskr</a:t>
            </a:r>
            <a:r>
              <a:rPr lang="sv-SE" sz="800" dirty="0" smtClean="0">
                <a:solidFill>
                  <a:srgbClr val="000000"/>
                </a:solidFill>
                <a:latin typeface="Charis SIL"/>
              </a:rPr>
              <a:t> =</a:t>
            </a:r>
            <a:r>
              <a:rPr lang="sv-SE" dirty="0" err="1" smtClean="0">
                <a:solidFill>
                  <a:srgbClr val="000000"/>
                </a:solidFill>
                <a:latin typeface="Charis SIL"/>
              </a:rPr>
              <a:t>BC</a:t>
            </a:r>
            <a:r>
              <a:rPr lang="sv-SE" sz="800" dirty="0" err="1" smtClean="0">
                <a:solidFill>
                  <a:srgbClr val="000000"/>
                </a:solidFill>
                <a:latin typeface="Charis SIL"/>
              </a:rPr>
              <a:t>harv</a:t>
            </a:r>
            <a:r>
              <a:rPr lang="sv-SE" dirty="0" smtClean="0">
                <a:solidFill>
                  <a:srgbClr val="000000"/>
                </a:solidFill>
                <a:latin typeface="Charis SIL"/>
              </a:rPr>
              <a:t> </a:t>
            </a:r>
            <a:r>
              <a:rPr lang="sv-SE" i="1" dirty="0" smtClean="0">
                <a:solidFill>
                  <a:srgbClr val="000000"/>
                </a:solidFill>
                <a:latin typeface="NDNIT G+ Te X_ C M_ Maths_"/>
              </a:rPr>
              <a:t>- </a:t>
            </a:r>
            <a:r>
              <a:rPr lang="sv-SE" dirty="0" err="1" smtClean="0">
                <a:solidFill>
                  <a:srgbClr val="000000"/>
                </a:solidFill>
                <a:latin typeface="Charis SIL"/>
              </a:rPr>
              <a:t>CritBC</a:t>
            </a:r>
            <a:r>
              <a:rPr lang="sv-SE" sz="800" dirty="0" err="1" smtClean="0">
                <a:solidFill>
                  <a:srgbClr val="000000"/>
                </a:solidFill>
                <a:latin typeface="Charis SIL"/>
              </a:rPr>
              <a:t>harv</a:t>
            </a:r>
            <a:endParaRPr lang="sv-SE" dirty="0">
              <a:solidFill>
                <a:srgbClr val="000000"/>
              </a:solidFill>
              <a:latin typeface="Charis SI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9179" y="3482996"/>
            <a:ext cx="4642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dirty="0" err="1">
                <a:solidFill>
                  <a:srgbClr val="000000"/>
                </a:solidFill>
                <a:latin typeface="STIX"/>
              </a:rPr>
              <a:t>BC</a:t>
            </a:r>
            <a:r>
              <a:rPr lang="sv-SE" sz="800" dirty="0" err="1">
                <a:solidFill>
                  <a:srgbClr val="000000"/>
                </a:solidFill>
                <a:latin typeface="STIX"/>
              </a:rPr>
              <a:t>harv</a:t>
            </a:r>
            <a:r>
              <a:rPr lang="sv-SE" sz="800" dirty="0">
                <a:solidFill>
                  <a:srgbClr val="000000"/>
                </a:solidFill>
                <a:latin typeface="STIX"/>
              </a:rPr>
              <a:t> </a:t>
            </a:r>
            <a:r>
              <a:rPr lang="sv-SE" dirty="0">
                <a:solidFill>
                  <a:srgbClr val="000000"/>
                </a:solidFill>
                <a:latin typeface="STIX"/>
              </a:rPr>
              <a:t>= BC</a:t>
            </a:r>
            <a:r>
              <a:rPr lang="sv-SE" sz="800" dirty="0">
                <a:solidFill>
                  <a:srgbClr val="000000"/>
                </a:solidFill>
                <a:latin typeface="STIX"/>
              </a:rPr>
              <a:t>harv</a:t>
            </a:r>
            <a:r>
              <a:rPr lang="sv-SE" sz="800" i="1" dirty="0">
                <a:solidFill>
                  <a:srgbClr val="000000"/>
                </a:solidFill>
                <a:latin typeface="NDNIT G+ Te X_ C M_ Maths_"/>
              </a:rPr>
              <a:t>,</a:t>
            </a:r>
            <a:r>
              <a:rPr lang="sv-SE" sz="800" dirty="0">
                <a:solidFill>
                  <a:srgbClr val="000000"/>
                </a:solidFill>
                <a:latin typeface="STIX"/>
              </a:rPr>
              <a:t>Ca2+ </a:t>
            </a:r>
            <a:r>
              <a:rPr lang="sv-SE" dirty="0">
                <a:solidFill>
                  <a:srgbClr val="000000"/>
                </a:solidFill>
                <a:latin typeface="STIX"/>
              </a:rPr>
              <a:t>+ BC</a:t>
            </a:r>
            <a:r>
              <a:rPr lang="sv-SE" sz="800" dirty="0">
                <a:solidFill>
                  <a:srgbClr val="000000"/>
                </a:solidFill>
                <a:latin typeface="STIX"/>
              </a:rPr>
              <a:t>harv</a:t>
            </a:r>
            <a:r>
              <a:rPr lang="sv-SE" sz="800" i="1" dirty="0">
                <a:solidFill>
                  <a:srgbClr val="000000"/>
                </a:solidFill>
                <a:latin typeface="NDNIT G+ Te X_ C M_ Maths_"/>
              </a:rPr>
              <a:t>,</a:t>
            </a:r>
            <a:r>
              <a:rPr lang="sv-SE" sz="800" dirty="0">
                <a:solidFill>
                  <a:srgbClr val="000000"/>
                </a:solidFill>
                <a:latin typeface="STIX"/>
              </a:rPr>
              <a:t>Mg2+ </a:t>
            </a:r>
            <a:r>
              <a:rPr lang="sv-SE" dirty="0">
                <a:solidFill>
                  <a:srgbClr val="000000"/>
                </a:solidFill>
                <a:latin typeface="STIX"/>
              </a:rPr>
              <a:t>+ </a:t>
            </a:r>
            <a:r>
              <a:rPr lang="sv-SE" dirty="0" err="1">
                <a:solidFill>
                  <a:srgbClr val="000000"/>
                </a:solidFill>
                <a:latin typeface="STIX"/>
              </a:rPr>
              <a:t>BC</a:t>
            </a:r>
            <a:r>
              <a:rPr lang="sv-SE" sz="800" dirty="0" err="1">
                <a:solidFill>
                  <a:srgbClr val="000000"/>
                </a:solidFill>
                <a:latin typeface="STIX"/>
              </a:rPr>
              <a:t>harv</a:t>
            </a:r>
            <a:r>
              <a:rPr lang="sv-SE" sz="800" i="1" dirty="0" err="1">
                <a:solidFill>
                  <a:srgbClr val="000000"/>
                </a:solidFill>
                <a:latin typeface="NDNIT G+ Te X_ C M_ Maths_"/>
              </a:rPr>
              <a:t>,</a:t>
            </a:r>
            <a:r>
              <a:rPr lang="sv-SE" sz="800" dirty="0" err="1">
                <a:solidFill>
                  <a:srgbClr val="000000"/>
                </a:solidFill>
                <a:latin typeface="STIX"/>
              </a:rPr>
              <a:t>K</a:t>
            </a:r>
            <a:r>
              <a:rPr lang="sv-SE" sz="800" dirty="0">
                <a:solidFill>
                  <a:srgbClr val="000000"/>
                </a:solidFill>
                <a:latin typeface="STIX"/>
              </a:rPr>
              <a:t>+ </a:t>
            </a:r>
            <a:r>
              <a:rPr lang="sv-SE" dirty="0">
                <a:solidFill>
                  <a:srgbClr val="000000"/>
                </a:solidFill>
                <a:latin typeface="STIX"/>
              </a:rPr>
              <a:t>+ </a:t>
            </a:r>
            <a:r>
              <a:rPr lang="sv-SE" dirty="0" err="1">
                <a:solidFill>
                  <a:srgbClr val="000000"/>
                </a:solidFill>
                <a:latin typeface="STIX"/>
              </a:rPr>
              <a:t>BC</a:t>
            </a:r>
            <a:r>
              <a:rPr lang="sv-SE" sz="800" dirty="0" err="1">
                <a:solidFill>
                  <a:srgbClr val="000000"/>
                </a:solidFill>
                <a:latin typeface="STIX"/>
              </a:rPr>
              <a:t>harv</a:t>
            </a:r>
            <a:r>
              <a:rPr lang="sv-SE" sz="800" i="1" dirty="0" err="1">
                <a:solidFill>
                  <a:srgbClr val="000000"/>
                </a:solidFill>
                <a:latin typeface="NDNIT G+ Te X_ C M_ Maths_"/>
              </a:rPr>
              <a:t>,</a:t>
            </a:r>
            <a:r>
              <a:rPr lang="sv-SE" sz="800" dirty="0" err="1">
                <a:solidFill>
                  <a:srgbClr val="000000"/>
                </a:solidFill>
                <a:latin typeface="STIX"/>
              </a:rPr>
              <a:t>Na</a:t>
            </a:r>
            <a:r>
              <a:rPr lang="sv-SE" sz="800" dirty="0">
                <a:solidFill>
                  <a:srgbClr val="000000"/>
                </a:solidFill>
                <a:latin typeface="STIX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0036" y="1812687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Kritisk belastning för baskatjonuttag: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222" y="299051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Baskatjonuttag: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9179" y="432024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Överskridande (</a:t>
            </a:r>
            <a:r>
              <a:rPr lang="sv-S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exceedance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02" y="1356155"/>
            <a:ext cx="5512874" cy="49427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835" y="622978"/>
            <a:ext cx="8242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Kritiskt biomassauttag – indikator för den biologiska försurningen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494" y="905691"/>
            <a:ext cx="5419603" cy="5194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303" y="905691"/>
            <a:ext cx="119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Fördjupad 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95" y="287380"/>
            <a:ext cx="4191585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99" y="1467961"/>
            <a:ext cx="7334388" cy="3657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474" y="601366"/>
            <a:ext cx="10857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Överskridande i relation till indikatorer på försurning i mark och baskatjoner i biomassa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657671"/>
            <a:ext cx="8471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Stefan Löfgren, Johan Stendahl. Erik Karltun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2021. Critical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biomass harvesting indicator for whole-tree extraction does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 reflect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sensitivity of Swedish forest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soils.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Ecological Indicators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132:108310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9177" y="2438402"/>
            <a:ext cx="50945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Om det samlade uttaget av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grot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under omloppstiden motsvarar mer än ett halvt ton torrsubstans aska per hektar, bör detta kompenseras med aska.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sydligaste och sydvästra Sverige bör dock alltid aska återföras när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grot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tas ut vid föryngringsavverkning, även om uttaget motsvarar mindre än ett halvt ton aska per hektar.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7" y="394992"/>
            <a:ext cx="4647775" cy="639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8629" y="1646709"/>
            <a:ext cx="4360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Skogsstyrelsens rekommendation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7" y="37626"/>
            <a:ext cx="12212754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91" y="1327171"/>
            <a:ext cx="7678801" cy="42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77957" y="1149764"/>
            <a:ext cx="10515600" cy="4351338"/>
          </a:xfrm>
        </p:spPr>
        <p:txBody>
          <a:bodyPr>
            <a:noAutofit/>
          </a:bodyPr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 atmosfäriska försurningen har minskat drastiskt sen slutet på 1980-talet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medan skogsbrukets bidrag till försurningen har legat konstant eller ökat svagt mellan 1955 och 2010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Skogsbrukets ackumulerade bidrag till försurningsbelastningen  mellan 1955-2010 varierar mellan 24% i sydvästra Sverige och 43% i norra Sverige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 ackumulerade syra-tillförseln från både deposition och skogsbruk korrelerar väl med markens försurningsstatus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Miljömålsindikatorn för skogsbrukets försurningspåverkan – överskridande av kritiskt biomassauttag – visar ingen korrelation med markens försurningsstatus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Skogsstyrelsens rekommendationer för askåterföring har ingen direkt koppling till markstatus men pekar särskilt på områden med stor andel försurad mark</a:t>
            </a:r>
          </a:p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304" y="566530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240" y="52439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Försurande processer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2439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Neutraliserande processer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1645" y="2072640"/>
            <a:ext cx="8159932" cy="3387634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2240" y="2344393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Katjonupptag (NH</a:t>
            </a:r>
            <a:r>
              <a:rPr lang="sv-S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v-S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,Ca</a:t>
            </a:r>
            <a:r>
              <a:rPr lang="sv-S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,Mg</a:t>
            </a:r>
            <a:r>
              <a:rPr lang="sv-S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,K</a:t>
            </a:r>
            <a:r>
              <a:rPr lang="sv-S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2361281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Anjonupptag (NO</a:t>
            </a:r>
            <a:r>
              <a:rPr lang="sv-S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v-S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,SO</a:t>
            </a:r>
            <a:r>
              <a:rPr lang="sv-S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v-S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,H</a:t>
            </a:r>
            <a:r>
              <a:rPr lang="sv-S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sv-S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v-S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2240" y="2799862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Uppbyggnad av dött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organiskt material (DOM)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93836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Nedbrytning av DOM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0624" y="3489961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Vittring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240" y="385929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Nitrifikation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0624" y="3905459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Denitrifikation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ammonifiering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869" y="18879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Marken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2240" y="997551"/>
            <a:ext cx="34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Deposition (från SO</a:t>
            </a:r>
            <a:r>
              <a:rPr lang="sv-S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sv-SE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, NH</a:t>
            </a:r>
            <a:r>
              <a:rPr lang="sv-S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782491" y="5686697"/>
            <a:ext cx="452846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9165" y="6389860"/>
            <a:ext cx="69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v-S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723807" y="1366883"/>
            <a:ext cx="452846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2240" y="4560445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Katjonadsorption/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anjondesorption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498" y="4562447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Katjondesorption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/anjonadsorption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liserad Blomma Med Rosa Kronblad Och Gröna Foderbladar Vektor  Illustrationer - Illustration av blad, skick: 14072087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68110" r="29104"/>
          <a:stretch/>
        </p:blipFill>
        <p:spPr bwMode="auto">
          <a:xfrm>
            <a:off x="4619438" y="702886"/>
            <a:ext cx="2744170" cy="251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8" t="52787" r="15073" b="9896"/>
          <a:stretch/>
        </p:blipFill>
        <p:spPr>
          <a:xfrm rot="5400000">
            <a:off x="182203" y="2402035"/>
            <a:ext cx="6722186" cy="2069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863" y="1431758"/>
            <a:ext cx="16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Humuslager (O)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783229" y="2853493"/>
            <a:ext cx="126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Blekjord (E)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816132" y="3884200"/>
            <a:ext cx="12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Rostjord (B)</a:t>
            </a:r>
            <a:endParaRPr lang="sv-SE" dirty="0"/>
          </a:p>
        </p:txBody>
      </p:sp>
      <p:sp>
        <p:nvSpPr>
          <p:cNvPr id="8" name="Right Arrow 7"/>
          <p:cNvSpPr/>
          <p:nvPr/>
        </p:nvSpPr>
        <p:spPr>
          <a:xfrm>
            <a:off x="4650205" y="996420"/>
            <a:ext cx="535406" cy="19250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ight Arrow 8"/>
          <p:cNvSpPr/>
          <p:nvPr/>
        </p:nvSpPr>
        <p:spPr>
          <a:xfrm rot="10800000">
            <a:off x="4650205" y="1285178"/>
            <a:ext cx="535406" cy="19250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8" t="52787" r="15073" b="9896"/>
          <a:stretch/>
        </p:blipFill>
        <p:spPr>
          <a:xfrm rot="5400000">
            <a:off x="4990389" y="2414835"/>
            <a:ext cx="6722186" cy="2069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5167" y="146584"/>
            <a:ext cx="16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Trädens upptag</a:t>
            </a:r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5185611" y="937036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Ca</a:t>
            </a:r>
            <a:r>
              <a:rPr lang="sv-SE" sz="1400" baseline="30000" dirty="0" smtClean="0"/>
              <a:t>2+</a:t>
            </a:r>
            <a:endParaRPr lang="sv-SE" sz="14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86069" y="1242704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2 H</a:t>
            </a:r>
            <a:r>
              <a:rPr lang="sv-SE" sz="1400" baseline="30000" dirty="0" smtClean="0"/>
              <a:t>+</a:t>
            </a:r>
            <a:endParaRPr lang="sv-SE" sz="1400" baseline="30000" dirty="0"/>
          </a:p>
        </p:txBody>
      </p:sp>
      <p:sp>
        <p:nvSpPr>
          <p:cNvPr id="15" name="Right Arrow 14"/>
          <p:cNvSpPr/>
          <p:nvPr/>
        </p:nvSpPr>
        <p:spPr>
          <a:xfrm>
            <a:off x="4650205" y="2145987"/>
            <a:ext cx="535406" cy="1111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ight Arrow 15"/>
          <p:cNvSpPr/>
          <p:nvPr/>
        </p:nvSpPr>
        <p:spPr>
          <a:xfrm rot="10800000">
            <a:off x="4642350" y="2403869"/>
            <a:ext cx="535406" cy="11759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6855" y="1999266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400" dirty="0" smtClean="0"/>
              <a:t>SO</a:t>
            </a:r>
            <a:r>
              <a:rPr lang="sv-SE" sz="1400" baseline="-25000" dirty="0" smtClean="0"/>
              <a:t>4</a:t>
            </a:r>
            <a:r>
              <a:rPr lang="sv-SE" sz="1400" baseline="30000" dirty="0" smtClean="0"/>
              <a:t>2-</a:t>
            </a:r>
            <a:endParaRPr lang="sv-SE" sz="1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6817" y="2293572"/>
            <a:ext cx="5838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400" dirty="0" smtClean="0"/>
              <a:t>2 OH</a:t>
            </a:r>
            <a:r>
              <a:rPr lang="sv-SE" sz="1400" baseline="30000" dirty="0" smtClean="0"/>
              <a:t>-</a:t>
            </a:r>
            <a:endParaRPr lang="sv-SE" sz="14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22361" y="145423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Deposition</a:t>
            </a:r>
            <a:endParaRPr lang="sv-SE" dirty="0"/>
          </a:p>
        </p:txBody>
      </p:sp>
      <p:sp>
        <p:nvSpPr>
          <p:cNvPr id="23" name="Right Arrow 22"/>
          <p:cNvSpPr/>
          <p:nvPr/>
        </p:nvSpPr>
        <p:spPr>
          <a:xfrm>
            <a:off x="9486955" y="3555221"/>
            <a:ext cx="535406" cy="19250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ight Arrow 23"/>
          <p:cNvSpPr/>
          <p:nvPr/>
        </p:nvSpPr>
        <p:spPr>
          <a:xfrm rot="10800000">
            <a:off x="9486955" y="3841862"/>
            <a:ext cx="535406" cy="19250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Box 24"/>
          <p:cNvSpPr txBox="1"/>
          <p:nvPr/>
        </p:nvSpPr>
        <p:spPr>
          <a:xfrm>
            <a:off x="10060938" y="3487570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3 Ca</a:t>
            </a:r>
            <a:r>
              <a:rPr lang="sv-SE" sz="1400" baseline="30000" dirty="0" smtClean="0"/>
              <a:t>2+</a:t>
            </a:r>
            <a:endParaRPr lang="sv-SE" sz="14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074570" y="3780261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2 Al3</a:t>
            </a:r>
            <a:r>
              <a:rPr lang="sv-SE" sz="1400" baseline="30000" dirty="0" smtClean="0"/>
              <a:t>+</a:t>
            </a:r>
            <a:endParaRPr lang="sv-SE" sz="1400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10209274" y="558370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6 H</a:t>
            </a:r>
            <a:r>
              <a:rPr lang="sv-SE" sz="1400" baseline="30000" dirty="0" smtClean="0"/>
              <a:t>+</a:t>
            </a:r>
            <a:endParaRPr lang="sv-SE" sz="1400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10700500" y="558371"/>
            <a:ext cx="67518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400" dirty="0" smtClean="0"/>
              <a:t>3 SO</a:t>
            </a:r>
            <a:r>
              <a:rPr lang="sv-SE" sz="1400" baseline="-25000" dirty="0" smtClean="0"/>
              <a:t>4</a:t>
            </a:r>
            <a:r>
              <a:rPr lang="sv-SE" sz="1400" baseline="30000" dirty="0" smtClean="0"/>
              <a:t>2-</a:t>
            </a:r>
            <a:endParaRPr lang="sv-SE" sz="1400" baseline="30000" dirty="0"/>
          </a:p>
        </p:txBody>
      </p:sp>
      <p:sp>
        <p:nvSpPr>
          <p:cNvPr id="20" name="Down Arrow 19"/>
          <p:cNvSpPr/>
          <p:nvPr/>
        </p:nvSpPr>
        <p:spPr>
          <a:xfrm>
            <a:off x="10623647" y="937036"/>
            <a:ext cx="202570" cy="163432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Down Arrow 29"/>
          <p:cNvSpPr/>
          <p:nvPr/>
        </p:nvSpPr>
        <p:spPr>
          <a:xfrm>
            <a:off x="10615506" y="4125814"/>
            <a:ext cx="202570" cy="163432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Box 30"/>
          <p:cNvSpPr txBox="1"/>
          <p:nvPr/>
        </p:nvSpPr>
        <p:spPr>
          <a:xfrm>
            <a:off x="10213338" y="5971359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3 Ca</a:t>
            </a:r>
            <a:r>
              <a:rPr lang="sv-SE" sz="1400" baseline="30000" dirty="0" smtClean="0"/>
              <a:t>2+</a:t>
            </a:r>
            <a:endParaRPr lang="sv-SE" sz="14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10826217" y="5954397"/>
            <a:ext cx="67518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400" dirty="0" smtClean="0"/>
              <a:t>3 SO</a:t>
            </a:r>
            <a:r>
              <a:rPr lang="sv-SE" sz="1400" baseline="-25000" dirty="0" smtClean="0"/>
              <a:t>4</a:t>
            </a:r>
            <a:r>
              <a:rPr lang="sv-SE" sz="1400" baseline="30000" dirty="0" smtClean="0"/>
              <a:t>2-</a:t>
            </a:r>
            <a:endParaRPr lang="sv-SE" sz="1400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9800279" y="2685867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6 H</a:t>
            </a:r>
            <a:r>
              <a:rPr lang="sv-SE" sz="1400" baseline="30000" dirty="0" smtClean="0"/>
              <a:t>+</a:t>
            </a:r>
            <a:r>
              <a:rPr lang="sv-SE" sz="1400" dirty="0" smtClean="0"/>
              <a:t> + 2 Al(OH)</a:t>
            </a:r>
            <a:r>
              <a:rPr lang="sv-SE" sz="1400" baseline="-25000" dirty="0" smtClean="0"/>
              <a:t>3</a:t>
            </a:r>
            <a:r>
              <a:rPr lang="sv-SE" sz="1400" dirty="0" smtClean="0"/>
              <a:t> = 2 Al</a:t>
            </a:r>
            <a:r>
              <a:rPr lang="sv-SE" sz="1400" baseline="30000" dirty="0" smtClean="0"/>
              <a:t>3+</a:t>
            </a:r>
            <a:r>
              <a:rPr lang="sv-SE" sz="1400" dirty="0" smtClean="0"/>
              <a:t> + 6H</a:t>
            </a:r>
            <a:r>
              <a:rPr lang="sv-SE" sz="1400" baseline="-25000" dirty="0" smtClean="0"/>
              <a:t>2</a:t>
            </a:r>
            <a:r>
              <a:rPr lang="sv-SE" sz="1400" dirty="0" smtClean="0"/>
              <a:t>O</a:t>
            </a:r>
            <a:endParaRPr lang="sv-SE" sz="1400" baseline="30000" dirty="0"/>
          </a:p>
        </p:txBody>
      </p:sp>
      <p:sp>
        <p:nvSpPr>
          <p:cNvPr id="21" name="Oval 20"/>
          <p:cNvSpPr/>
          <p:nvPr/>
        </p:nvSpPr>
        <p:spPr>
          <a:xfrm>
            <a:off x="10854137" y="5825588"/>
            <a:ext cx="619344" cy="56539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1300867" y="5437539"/>
            <a:ext cx="200535" cy="3880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110911" y="5164756"/>
            <a:ext cx="9364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dirty="0" smtClean="0"/>
              <a:t>Mobil anjon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890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674" y="1645151"/>
            <a:ext cx="10515600" cy="4351338"/>
          </a:xfrm>
        </p:spPr>
        <p:txBody>
          <a:bodyPr>
            <a:normAutofit/>
          </a:bodyPr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Högre upptag av baskatjoner än anjoner leder till biologisk försurning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Biologisk försurning har begränsad förmåga att tränga ner i markprofilen och når i liten grad vattendragen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Hög deposition av havssalter, t.ex. vid stormar, kan mobilisera ”biologisk surhet” och orsaka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surstötar</a:t>
            </a: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Deposition av svavelsyra försurar på djupet och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sulfatjonen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”tar med sig” väte och aluminiumjoner ut i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vattendragen – gäller även andra mobila anjoner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683488"/>
              </p:ext>
            </p:extLst>
          </p:nvPr>
        </p:nvGraphicFramePr>
        <p:xfrm>
          <a:off x="4615288" y="1863137"/>
          <a:ext cx="4222004" cy="338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SPW 8.0 Graph" r:id="rId3" imgW="5596920" imgH="4484160" progId="SigmaPlotGraphicObject.7">
                  <p:embed/>
                </p:oleObj>
              </mc:Choice>
              <mc:Fallback>
                <p:oleObj name="SPW 8.0 Graph" r:id="rId3" imgW="5596920" imgH="4484160" progId="SigmaPlotGraphicObject.7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288" y="1863137"/>
                        <a:ext cx="4222004" cy="3382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833218"/>
              </p:ext>
            </p:extLst>
          </p:nvPr>
        </p:nvGraphicFramePr>
        <p:xfrm>
          <a:off x="296352" y="1800335"/>
          <a:ext cx="4085921" cy="324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SPW 8.0 Graph" r:id="rId5" imgW="5425920" imgH="4308480" progId="SigmaPlotGraphicObject.7">
                  <p:embed/>
                </p:oleObj>
              </mc:Choice>
              <mc:Fallback>
                <p:oleObj name="SPW 8.0 Graph" r:id="rId5" imgW="5425920" imgH="4308480" progId="SigmaPlotGraphicObject.7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52" y="1800335"/>
                        <a:ext cx="4085921" cy="324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162" y="1530989"/>
            <a:ext cx="320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Beståndsålderns effekt på pH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7447" y="1530989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Latitudens effekt på pH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41467"/>
              </p:ext>
            </p:extLst>
          </p:nvPr>
        </p:nvGraphicFramePr>
        <p:xfrm>
          <a:off x="9099463" y="1863137"/>
          <a:ext cx="2965784" cy="355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SPW 8.0 Graph" r:id="rId7" imgW="5827320" imgH="6990480" progId="SigmaPlotGraphicObject.7">
                  <p:embed/>
                </p:oleObj>
              </mc:Choice>
              <mc:Fallback>
                <p:oleObj name="SPW 8.0 Graph" r:id="rId7" imgW="5827320" imgH="6990480" progId="SigmaPlotGraphicObject.7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463" y="1863137"/>
                        <a:ext cx="2965784" cy="3556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162674" y="5484395"/>
            <a:ext cx="22098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050" dirty="0">
                <a:latin typeface="Arial" panose="020B0604020202020204" pitchFamily="34" charset="0"/>
              </a:rPr>
              <a:t>Data från Karltun (1995)</a:t>
            </a:r>
            <a:endParaRPr lang="en-US" altLang="sv-SE" sz="1050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7117" y="153098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Försurningsfronten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189091" y="3339548"/>
            <a:ext cx="1078483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733" y="4698000"/>
            <a:ext cx="3958715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817" y="2615259"/>
            <a:ext cx="3928546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733" y="476588"/>
            <a:ext cx="3929742" cy="216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5906" y="2829083"/>
            <a:ext cx="2434494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TK5:   &lt;6%</a:t>
            </a:r>
            <a:endParaRPr lang="sv-SE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TK4:   ≥6% – 9%</a:t>
            </a:r>
            <a:endParaRPr lang="sv-SE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TK3:   ≥9% – 79%</a:t>
            </a:r>
            <a:endParaRPr lang="sv-SE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TK1-22</a:t>
            </a: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 ≥79%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906" y="2459751"/>
            <a:ext cx="3468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Tillståndsklasser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141" y="833605"/>
            <a:ext cx="7063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Skogsmarkens försurningsstatus:</a:t>
            </a:r>
          </a:p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basmättnad i B-horisonten</a:t>
            </a: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6757" y="5983357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Johan Stendahl,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pers. </a:t>
            </a:r>
            <a:r>
              <a:rPr lang="sv-S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komm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236" y="2918245"/>
            <a:ext cx="1093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Har skogsbrukets försurning ersatt 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atmosfärisk försurning? 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889" y="2370546"/>
            <a:ext cx="6883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Syfte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kvantifiera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försurningsbidraget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skogsbruket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1955 och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jämföra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atmosfärsdepositionen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separerade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biologiska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försurningen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komponenter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nettoackumulationen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baskatjoner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baskatjoner-anjoner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biomassa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nettoförlusten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baskatjoner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skogsprodukter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inkl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biobränsle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412" y="872544"/>
            <a:ext cx="3972102" cy="5365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889" y="802875"/>
            <a:ext cx="7063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Ökad biomassa i skogen: en viktig källa till surhet i svenska skogsjordar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52" y="1296816"/>
            <a:ext cx="3735978" cy="5261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54" t="1709" r="3380" b="1293"/>
          <a:stretch/>
        </p:blipFill>
        <p:spPr>
          <a:xfrm>
            <a:off x="7271657" y="1296816"/>
            <a:ext cx="3526971" cy="5103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854410" y="8337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Årlig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6314" y="83371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Ackumulerad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858" y="339832"/>
            <a:ext cx="1128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Tillförsel av vätejoner från atmosfärisk deposition, skogstillväxt och uttag av virke och skogsbränsle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50F8B6E2B1CA4195285C82A0441A46" ma:contentTypeVersion="18" ma:contentTypeDescription="Skapa ett nytt dokument." ma:contentTypeScope="" ma:versionID="21b43b1708e58dbf6a368188c6056865">
  <xsd:schema xmlns:xsd="http://www.w3.org/2001/XMLSchema" xmlns:xs="http://www.w3.org/2001/XMLSchema" xmlns:p="http://schemas.microsoft.com/office/2006/metadata/properties" xmlns:ns3="eeb73ef0-171b-431f-9f6c-1d6ec9393abd" xmlns:ns4="609f5bf7-f9f4-4529-974b-ffe2f08aeeaa" targetNamespace="http://schemas.microsoft.com/office/2006/metadata/properties" ma:root="true" ma:fieldsID="afe1cf38f6bedc2442ed17f2e4115e3e" ns3:_="" ns4:_="">
    <xsd:import namespace="eeb73ef0-171b-431f-9f6c-1d6ec9393abd"/>
    <xsd:import namespace="609f5bf7-f9f4-4529-974b-ffe2f08aee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73ef0-171b-431f-9f6c-1d6ec9393a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f5bf7-f9f4-4529-974b-ffe2f08aee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b73ef0-171b-431f-9f6c-1d6ec9393a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FE03CB-494D-45A3-9C2D-F44EDBB3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b73ef0-171b-431f-9f6c-1d6ec9393abd"/>
    <ds:schemaRef ds:uri="609f5bf7-f9f4-4529-974b-ffe2f08ae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87EC41-0928-479A-807F-4EC1D781831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09f5bf7-f9f4-4529-974b-ffe2f08aeeaa"/>
    <ds:schemaRef ds:uri="eeb73ef0-171b-431f-9f6c-1d6ec9393ab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EB6BC01-C8C8-458C-9D93-356C4CEE33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644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Charis SIL</vt:lpstr>
      <vt:lpstr>ESRI Climate &amp; Precipitation</vt:lpstr>
      <vt:lpstr>Garamond</vt:lpstr>
      <vt:lpstr>NDNIT G+ Te X_ C M_ Maths_</vt:lpstr>
      <vt:lpstr>STIX</vt:lpstr>
      <vt:lpstr>Wingdings</vt:lpstr>
      <vt:lpstr>Office Theme</vt:lpstr>
      <vt:lpstr>SPW 8.0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Karltun</dc:creator>
  <cp:lastModifiedBy>Erik Karltun</cp:lastModifiedBy>
  <cp:revision>59</cp:revision>
  <dcterms:created xsi:type="dcterms:W3CDTF">2024-10-13T21:26:57Z</dcterms:created>
  <dcterms:modified xsi:type="dcterms:W3CDTF">2024-10-17T17:52:08Z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0x010100BC50F8B6E2B1CA4195285C82A0441A46</vt:lpwstr>
  </property>
</Properties>
</file>