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12"/>
  </p:notesMasterIdLst>
  <p:handoutMasterIdLst>
    <p:handoutMasterId r:id="rId13"/>
  </p:handoutMasterIdLst>
  <p:sldIdLst>
    <p:sldId id="315" r:id="rId2"/>
    <p:sldId id="339" r:id="rId3"/>
    <p:sldId id="337" r:id="rId4"/>
    <p:sldId id="338" r:id="rId5"/>
    <p:sldId id="340" r:id="rId6"/>
    <p:sldId id="336" r:id="rId7"/>
    <p:sldId id="335" r:id="rId8"/>
    <p:sldId id="334" r:id="rId9"/>
    <p:sldId id="341" r:id="rId10"/>
    <p:sldId id="331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28607E"/>
    <a:srgbClr val="C7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46" autoAdjust="0"/>
  </p:normalViewPr>
  <p:slideViewPr>
    <p:cSldViewPr snapToGrid="0" showGuides="1">
      <p:cViewPr varScale="1">
        <p:scale>
          <a:sx n="96" d="100"/>
          <a:sy n="96" d="100"/>
        </p:scale>
        <p:origin x="106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790920-001\Downloads\Kalkningar%20(16).xm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24248389405869"/>
          <c:y val="4.9495247357028573E-2"/>
          <c:w val="0.86607959516424082"/>
          <c:h val="0.7777312576668513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Blad3!$B$1</c:f>
              <c:strCache>
                <c:ptCount val="1"/>
                <c:pt idx="0">
                  <c:v>Doserare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Blad3!$A$2:$A$46</c:f>
              <c:numCache>
                <c:formatCode>General</c:formatCode>
                <c:ptCount val="45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</c:numCache>
            </c:numRef>
          </c:cat>
          <c:val>
            <c:numRef>
              <c:f>Blad3!$B$2:$B$46</c:f>
              <c:numCache>
                <c:formatCode>General</c:formatCode>
                <c:ptCount val="45"/>
                <c:pt idx="5">
                  <c:v>390.79999999999995</c:v>
                </c:pt>
                <c:pt idx="6">
                  <c:v>475.1</c:v>
                </c:pt>
                <c:pt idx="7">
                  <c:v>478</c:v>
                </c:pt>
                <c:pt idx="8">
                  <c:v>419.3</c:v>
                </c:pt>
                <c:pt idx="9">
                  <c:v>303.89999999999998</c:v>
                </c:pt>
                <c:pt idx="10">
                  <c:v>203.89999999999998</c:v>
                </c:pt>
                <c:pt idx="11">
                  <c:v>416</c:v>
                </c:pt>
                <c:pt idx="12">
                  <c:v>448.7</c:v>
                </c:pt>
                <c:pt idx="13">
                  <c:v>270.3</c:v>
                </c:pt>
                <c:pt idx="14">
                  <c:v>318.2</c:v>
                </c:pt>
                <c:pt idx="15">
                  <c:v>453.8</c:v>
                </c:pt>
                <c:pt idx="16">
                  <c:v>253.4</c:v>
                </c:pt>
                <c:pt idx="17">
                  <c:v>105.39999999999999</c:v>
                </c:pt>
                <c:pt idx="18">
                  <c:v>132.80000000000001</c:v>
                </c:pt>
                <c:pt idx="19">
                  <c:v>119.7</c:v>
                </c:pt>
                <c:pt idx="20">
                  <c:v>309</c:v>
                </c:pt>
                <c:pt idx="21">
                  <c:v>303.96000000000004</c:v>
                </c:pt>
                <c:pt idx="22">
                  <c:v>158.82</c:v>
                </c:pt>
                <c:pt idx="23">
                  <c:v>211.55</c:v>
                </c:pt>
                <c:pt idx="24">
                  <c:v>98.22</c:v>
                </c:pt>
                <c:pt idx="25">
                  <c:v>243.02999999999997</c:v>
                </c:pt>
                <c:pt idx="26">
                  <c:v>131.44999999999999</c:v>
                </c:pt>
                <c:pt idx="27">
                  <c:v>207.88000000000002</c:v>
                </c:pt>
                <c:pt idx="28">
                  <c:v>354.53999999999996</c:v>
                </c:pt>
                <c:pt idx="29">
                  <c:v>276.94</c:v>
                </c:pt>
                <c:pt idx="30">
                  <c:v>113.85</c:v>
                </c:pt>
                <c:pt idx="31">
                  <c:v>202.10999999999999</c:v>
                </c:pt>
                <c:pt idx="32">
                  <c:v>205.95999999999998</c:v>
                </c:pt>
                <c:pt idx="33">
                  <c:v>210.61</c:v>
                </c:pt>
                <c:pt idx="34">
                  <c:v>115.63</c:v>
                </c:pt>
                <c:pt idx="35">
                  <c:v>298.31</c:v>
                </c:pt>
                <c:pt idx="36">
                  <c:v>267.15000000000003</c:v>
                </c:pt>
                <c:pt idx="37">
                  <c:v>150.28</c:v>
                </c:pt>
                <c:pt idx="38">
                  <c:v>115.87</c:v>
                </c:pt>
                <c:pt idx="39">
                  <c:v>105.9</c:v>
                </c:pt>
                <c:pt idx="40">
                  <c:v>237.41</c:v>
                </c:pt>
                <c:pt idx="41">
                  <c:v>251.07</c:v>
                </c:pt>
                <c:pt idx="42">
                  <c:v>161.69999999999999</c:v>
                </c:pt>
                <c:pt idx="43">
                  <c:v>163.98000000000002</c:v>
                </c:pt>
                <c:pt idx="44">
                  <c:v>258.94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34-46F3-9266-AD26DEA7BB90}"/>
            </c:ext>
          </c:extLst>
        </c:ser>
        <c:ser>
          <c:idx val="2"/>
          <c:order val="1"/>
          <c:tx>
            <c:strRef>
              <c:f>Blad3!$C$1</c:f>
              <c:strCache>
                <c:ptCount val="1"/>
                <c:pt idx="0">
                  <c:v>Sjö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Blad3!$A$2:$A$46</c:f>
              <c:numCache>
                <c:formatCode>General</c:formatCode>
                <c:ptCount val="45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</c:numCache>
            </c:numRef>
          </c:cat>
          <c:val>
            <c:numRef>
              <c:f>Blad3!$C$2:$C$46</c:f>
              <c:numCache>
                <c:formatCode>General</c:formatCode>
                <c:ptCount val="45"/>
                <c:pt idx="0">
                  <c:v>334</c:v>
                </c:pt>
                <c:pt idx="1">
                  <c:v>4280.6000000000004</c:v>
                </c:pt>
                <c:pt idx="2">
                  <c:v>2656.7</c:v>
                </c:pt>
                <c:pt idx="3">
                  <c:v>2099.8000000000002</c:v>
                </c:pt>
                <c:pt idx="4">
                  <c:v>4111.8999999999996</c:v>
                </c:pt>
                <c:pt idx="5">
                  <c:v>2562.5000000000005</c:v>
                </c:pt>
                <c:pt idx="6">
                  <c:v>2440.6200000000003</c:v>
                </c:pt>
                <c:pt idx="7">
                  <c:v>3632.2799999999993</c:v>
                </c:pt>
                <c:pt idx="8">
                  <c:v>5949.300000000002</c:v>
                </c:pt>
                <c:pt idx="9">
                  <c:v>3460.400000000001</c:v>
                </c:pt>
                <c:pt idx="10">
                  <c:v>4594.3</c:v>
                </c:pt>
                <c:pt idx="11">
                  <c:v>3554.0599999999995</c:v>
                </c:pt>
                <c:pt idx="12">
                  <c:v>5015.7299999999996</c:v>
                </c:pt>
                <c:pt idx="13">
                  <c:v>4273.1400000000012</c:v>
                </c:pt>
                <c:pt idx="14">
                  <c:v>5708.05</c:v>
                </c:pt>
                <c:pt idx="15">
                  <c:v>4249.8100000000013</c:v>
                </c:pt>
                <c:pt idx="16">
                  <c:v>4701.6300000000019</c:v>
                </c:pt>
                <c:pt idx="17">
                  <c:v>4815.3500000000013</c:v>
                </c:pt>
                <c:pt idx="18">
                  <c:v>5261.55</c:v>
                </c:pt>
                <c:pt idx="19">
                  <c:v>3144.8300000000008</c:v>
                </c:pt>
                <c:pt idx="20">
                  <c:v>6204.119999999999</c:v>
                </c:pt>
                <c:pt idx="21">
                  <c:v>3969.0199999999995</c:v>
                </c:pt>
                <c:pt idx="22">
                  <c:v>4879.1999999999962</c:v>
                </c:pt>
                <c:pt idx="23">
                  <c:v>4585.5100000000039</c:v>
                </c:pt>
                <c:pt idx="24">
                  <c:v>4452.4600000000009</c:v>
                </c:pt>
                <c:pt idx="25">
                  <c:v>4809.5899999999974</c:v>
                </c:pt>
                <c:pt idx="26">
                  <c:v>4806.3299999999954</c:v>
                </c:pt>
                <c:pt idx="27">
                  <c:v>4966.7399999999989</c:v>
                </c:pt>
                <c:pt idx="28">
                  <c:v>4165.2800000000007</c:v>
                </c:pt>
                <c:pt idx="29">
                  <c:v>4062.7599999999989</c:v>
                </c:pt>
                <c:pt idx="30">
                  <c:v>3660.2999999999979</c:v>
                </c:pt>
                <c:pt idx="31">
                  <c:v>3741.6899999999973</c:v>
                </c:pt>
                <c:pt idx="32">
                  <c:v>3624.1399999999994</c:v>
                </c:pt>
                <c:pt idx="33">
                  <c:v>3484.79</c:v>
                </c:pt>
                <c:pt idx="34">
                  <c:v>3193.13</c:v>
                </c:pt>
                <c:pt idx="35">
                  <c:v>3135.8400000000006</c:v>
                </c:pt>
                <c:pt idx="36">
                  <c:v>2568.3400000000006</c:v>
                </c:pt>
                <c:pt idx="37">
                  <c:v>2888.8200000000006</c:v>
                </c:pt>
                <c:pt idx="38">
                  <c:v>2600.1900000000005</c:v>
                </c:pt>
                <c:pt idx="39">
                  <c:v>2495.9199999999996</c:v>
                </c:pt>
                <c:pt idx="40">
                  <c:v>2297.64</c:v>
                </c:pt>
                <c:pt idx="41">
                  <c:v>2587.8799999999969</c:v>
                </c:pt>
                <c:pt idx="42">
                  <c:v>2297.2299999999996</c:v>
                </c:pt>
                <c:pt idx="43">
                  <c:v>2478.8799999999983</c:v>
                </c:pt>
                <c:pt idx="44">
                  <c:v>2270.3500000000004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34-46F3-9266-AD26DEA7BB90}"/>
            </c:ext>
          </c:extLst>
        </c:ser>
        <c:ser>
          <c:idx val="3"/>
          <c:order val="2"/>
          <c:tx>
            <c:strRef>
              <c:f>Blad3!$D$1</c:f>
              <c:strCache>
                <c:ptCount val="1"/>
                <c:pt idx="0">
                  <c:v>Våtmark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Blad3!$A$2:$A$46</c:f>
              <c:numCache>
                <c:formatCode>General</c:formatCode>
                <c:ptCount val="45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</c:numCache>
            </c:numRef>
          </c:cat>
          <c:val>
            <c:numRef>
              <c:f>Blad3!$D$2:$D$46</c:f>
              <c:numCache>
                <c:formatCode>General</c:formatCode>
                <c:ptCount val="45"/>
                <c:pt idx="7">
                  <c:v>310.17</c:v>
                </c:pt>
                <c:pt idx="8">
                  <c:v>2389.36</c:v>
                </c:pt>
                <c:pt idx="9">
                  <c:v>450.89999999999986</c:v>
                </c:pt>
                <c:pt idx="10">
                  <c:v>3639.8400000000047</c:v>
                </c:pt>
                <c:pt idx="11">
                  <c:v>3067.3900000000049</c:v>
                </c:pt>
                <c:pt idx="12">
                  <c:v>3365.6500000000028</c:v>
                </c:pt>
                <c:pt idx="13">
                  <c:v>4291.0099999999993</c:v>
                </c:pt>
                <c:pt idx="14">
                  <c:v>4569.0200000000013</c:v>
                </c:pt>
                <c:pt idx="15">
                  <c:v>3561.0700000000065</c:v>
                </c:pt>
                <c:pt idx="16">
                  <c:v>4428.6300000000092</c:v>
                </c:pt>
                <c:pt idx="17">
                  <c:v>2542.62</c:v>
                </c:pt>
                <c:pt idx="18">
                  <c:v>4259.1899999999932</c:v>
                </c:pt>
                <c:pt idx="19">
                  <c:v>3952.4200000000033</c:v>
                </c:pt>
                <c:pt idx="20">
                  <c:v>4486.4399999999914</c:v>
                </c:pt>
                <c:pt idx="21">
                  <c:v>4021.2799999999993</c:v>
                </c:pt>
                <c:pt idx="22">
                  <c:v>3931.0199999999973</c:v>
                </c:pt>
                <c:pt idx="23">
                  <c:v>4074.7199999999962</c:v>
                </c:pt>
                <c:pt idx="24">
                  <c:v>4146.5100000000093</c:v>
                </c:pt>
                <c:pt idx="25">
                  <c:v>3600.0400000000022</c:v>
                </c:pt>
                <c:pt idx="26">
                  <c:v>4241.7400000000016</c:v>
                </c:pt>
                <c:pt idx="27">
                  <c:v>3723.710000000005</c:v>
                </c:pt>
                <c:pt idx="28">
                  <c:v>2938.3700000000053</c:v>
                </c:pt>
                <c:pt idx="29">
                  <c:v>3262.6500000000019</c:v>
                </c:pt>
                <c:pt idx="30">
                  <c:v>2733.6099999999969</c:v>
                </c:pt>
                <c:pt idx="31">
                  <c:v>3003.8199999999956</c:v>
                </c:pt>
                <c:pt idx="32">
                  <c:v>3127.9699999999993</c:v>
                </c:pt>
                <c:pt idx="33">
                  <c:v>2942.1799999999985</c:v>
                </c:pt>
                <c:pt idx="34">
                  <c:v>3127.5700000000011</c:v>
                </c:pt>
                <c:pt idx="35">
                  <c:v>2696.0700000000024</c:v>
                </c:pt>
                <c:pt idx="36">
                  <c:v>2414.4700000000016</c:v>
                </c:pt>
                <c:pt idx="37">
                  <c:v>3051.5700000000006</c:v>
                </c:pt>
                <c:pt idx="38">
                  <c:v>2754.5399999999972</c:v>
                </c:pt>
                <c:pt idx="39">
                  <c:v>2675.7199999999966</c:v>
                </c:pt>
                <c:pt idx="40">
                  <c:v>2675.5799999999958</c:v>
                </c:pt>
                <c:pt idx="41">
                  <c:v>2693.849999999999</c:v>
                </c:pt>
                <c:pt idx="42">
                  <c:v>2785.1800000000012</c:v>
                </c:pt>
                <c:pt idx="43">
                  <c:v>2787.1299999999978</c:v>
                </c:pt>
                <c:pt idx="44">
                  <c:v>2767.3400000000011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34-46F3-9266-AD26DEA7B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3376463"/>
        <c:axId val="283364463"/>
      </c:barChart>
      <c:catAx>
        <c:axId val="283376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83364463"/>
        <c:crosses val="autoZero"/>
        <c:auto val="1"/>
        <c:lblAlgn val="ctr"/>
        <c:lblOffset val="100"/>
        <c:noMultiLvlLbl val="0"/>
      </c:catAx>
      <c:valAx>
        <c:axId val="283364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400"/>
                  <a:t>Antal ton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83376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127425976567015"/>
          <c:y val="6.2748690278257038E-2"/>
          <c:w val="0.1368516498648279"/>
          <c:h val="0.323705492988675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74BD3DF-CE6C-1CBE-A4CC-97EA5A268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EC8D63-5521-5EEB-CA1D-8D3677E6CB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299B0-5CEE-4687-BF4C-95A28CFF805C}" type="datetimeFigureOut">
              <a:rPr lang="sv-SE" smtClean="0"/>
              <a:t>2024-10-17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C549094-7443-ABD0-8D15-5FDD567B86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DB85D46-1C6B-B2CC-A830-4373B46568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05F5A-8D3B-4E18-9D49-C486ABAA02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6986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B711F-BB5E-4F8A-B156-0693A17A5B5F}" type="datetimeFigureOut">
              <a:rPr lang="sv-SE" smtClean="0"/>
              <a:t>2024-10-17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0CB3-5D35-4228-B766-F7964E27F8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3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I slutet på 1960-talet upptäckte man att fisken dog i våra sjöar och att pH-värdet i sjöar och vattendrag var väldigt lågt. </a:t>
            </a:r>
            <a:r>
              <a:rPr lang="sv-S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Före kalkningen påbörjades visade biologin i våra sjöar och vattendrag på stora skador. Bland annat hade mörten försvunnit från många av våra sjöar och i vattendragen konstaterades stor påverkan på exempelvis laxens reproduktion. </a:t>
            </a:r>
          </a:p>
          <a:p>
            <a:pPr algn="l"/>
            <a:endParaRPr lang="sv-SE" dirty="0"/>
          </a:p>
          <a:p>
            <a:pPr algn="l"/>
            <a:r>
              <a:rPr lang="sv-SE" dirty="0"/>
              <a:t>Svavel – främsta orsaken men även kväveutsläpp och skogsbruk kan påverka. Största delen av svavlet härrör från utsläpp i utlandet. Numera ligger svavelnedfallet på ca 1-1,5 kg/ha, under mitten på 1980-talet (när mätningarna startade) låg nedfallet ofta på över 20 och upp mot 30 kg svavel/ha som mest. Nissans avrinningsområde ligger i det område som varit hårdast drabbat av svavelnedfall och Nissan är ett av de få vattendrag som mynnar i Halland som bedömts vara försurat ända ner till mynningen. </a:t>
            </a:r>
            <a:r>
              <a:rPr lang="sv-SE" sz="1800" b="0" i="0" u="none" strike="noStrike" baseline="0" dirty="0">
                <a:latin typeface="PalatinoLinotype-Roman"/>
              </a:rPr>
              <a:t>Svavelkoncentrationerna i markvattnet har också minskat men i mindre utsträckning än svavelnedfallet. pH och ANC i markvattnet visar på en återhämtning från försurning, men att den är långsam. </a:t>
            </a:r>
          </a:p>
          <a:p>
            <a:pPr algn="l"/>
            <a:endParaRPr lang="sv-SE" sz="1800" b="0" i="0" u="none" strike="noStrike" baseline="0" dirty="0">
              <a:latin typeface="PalatinoLinotype-Roman"/>
            </a:endParaRPr>
          </a:p>
          <a:p>
            <a:pPr algn="l"/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takt med att svavelutsläppen har minskat så har skogsbrukets försurning fått en större betydelse och återhämtningen från försurning i skogsmark går mycket långsamt. Grenar och toppar (</a:t>
            </a:r>
            <a:r>
              <a:rPr lang="sv-S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grot</a:t>
            </a: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som förr lämnades i skogen, används nu ofta som biobränsle. Uttaget av </a:t>
            </a:r>
            <a:r>
              <a:rPr lang="sv-S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grot</a:t>
            </a: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leder till att buffrande näringsämnen inte återförs till skogsmarken. Skogsbrukets betydelse kan förväntas öka i framtiden. Den negativa påverkan kan motverkas genom att återföra aska. Dock görs inte detta i tillräcklig omfattning.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415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För att motverka försurningens negativa effekter påbörjades en omfattande kalkning av försurningsdrabbade sjöar och vattendrag för ca 45 år sedan.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Kalkningen är ett väl inarbetat samarbete mellan fler olika parter – länsstyrelsen – ansvarar för övergripande planering, fördelning av medel och uppföljning av kalkningens effekter. Kommunerna (huvudmän) - står för en del av finansieringen och ser till att kalkningen utförs. Konsulter och entreprenörer för kalkspridning, planering och spridningskontroll.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3838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2400" dirty="0"/>
              <a:t>Bevara naturvärden och skydda känsliga arter: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200" b="1" dirty="0"/>
              <a:t>Lax</a:t>
            </a:r>
            <a:r>
              <a:rPr lang="sv-SE" sz="2200" dirty="0"/>
              <a:t> – Hallands landskapsdjur! 2/3 av vildlaxproduktionen i Halland kommer från kalkade </a:t>
            </a:r>
            <a:r>
              <a:rPr lang="sv-SE" sz="2200" dirty="0" err="1"/>
              <a:t>vattendragssträckor</a:t>
            </a:r>
            <a:r>
              <a:rPr lang="sv-SE" sz="2200" dirty="0"/>
              <a:t>. </a:t>
            </a:r>
            <a:r>
              <a:rPr lang="sv-SE" sz="2400" dirty="0"/>
              <a:t>Atlantlax – finns i 24 vattendrag, varav 14 i Halland (1 i Skåne och resten i Västra Götaland). </a:t>
            </a:r>
          </a:p>
          <a:p>
            <a:pPr lvl="1"/>
            <a:r>
              <a:rPr lang="sv-SE" sz="2200" b="1" dirty="0"/>
              <a:t>Flodkräfta</a:t>
            </a:r>
            <a:endParaRPr lang="sv-SE" sz="2200" dirty="0"/>
          </a:p>
          <a:p>
            <a:pPr lvl="1"/>
            <a:r>
              <a:rPr lang="sv-SE" sz="2200" b="1" dirty="0"/>
              <a:t>Flodpärlmussla</a:t>
            </a:r>
            <a:r>
              <a:rPr lang="sv-SE" sz="2200" dirty="0"/>
              <a:t> </a:t>
            </a:r>
          </a:p>
          <a:p>
            <a:pPr lvl="1"/>
            <a:r>
              <a:rPr lang="sv-SE" sz="2200" b="1" dirty="0"/>
              <a:t>Bottenfauna</a:t>
            </a:r>
            <a:r>
              <a:rPr lang="sv-SE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– många försurningskänsliga </a:t>
            </a:r>
            <a:r>
              <a:rPr lang="sv-SE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sländarter</a:t>
            </a:r>
            <a:r>
              <a:rPr lang="sv-SE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iglar, musslor och snäckor.</a:t>
            </a:r>
          </a:p>
          <a:p>
            <a:pPr lvl="1"/>
            <a:r>
              <a:rPr lang="sv-SE" sz="2200" b="1" dirty="0"/>
              <a:t>Mört</a:t>
            </a:r>
            <a:r>
              <a:rPr lang="sv-SE" sz="2200" dirty="0"/>
              <a:t> – viktig roll i sjöarnas ekosystem och utgör föda åt rovfisk som abborre, gädda och gös.</a:t>
            </a:r>
          </a:p>
          <a:p>
            <a:pPr lvl="1"/>
            <a:r>
              <a:rPr lang="sv-SE" sz="2200" dirty="0"/>
              <a:t>Positivt för andra djur som lever och hittar föda vid vatten, tex utter och fåglar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345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900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Nissans avrinningsområde ligger i det område som varit hårdast drabbat av försurning, detta </a:t>
            </a:r>
            <a:r>
              <a:rPr lang="sv-SE" dirty="0" err="1"/>
              <a:t>pga</a:t>
            </a:r>
            <a:r>
              <a:rPr lang="sv-SE" dirty="0"/>
              <a:t> ett historiskt högt svavelnedfall i kombination med försurningskänsliga jordarter/berggrund. Nissan är ett av de få vattendrag som mynnar i Halland som bedömts vara försurningspåverkat ända ner till mynningen.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Lax finns i Nissans nedre delar och i biflöden upp till </a:t>
            </a:r>
            <a:r>
              <a:rPr lang="sv-SE" dirty="0" err="1"/>
              <a:t>Oskarsström</a:t>
            </a: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7568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Kostnaden för kalkspridningen i Nissans ARO ligger årligen på ungefär 10 Mkr.</a:t>
            </a:r>
          </a:p>
          <a:p>
            <a:endParaRPr lang="sv-SE" dirty="0"/>
          </a:p>
          <a:p>
            <a:r>
              <a:rPr lang="sv-SE" dirty="0"/>
              <a:t>1980 – 1800 ton vardera i </a:t>
            </a:r>
            <a:r>
              <a:rPr lang="sv-SE" dirty="0" err="1"/>
              <a:t>Jällunden</a:t>
            </a:r>
            <a:r>
              <a:rPr lang="sv-SE" dirty="0"/>
              <a:t> (Hylte) och åtgärdsområdet </a:t>
            </a:r>
            <a:r>
              <a:rPr lang="sv-SE" dirty="0" err="1"/>
              <a:t>Storasjön</a:t>
            </a:r>
            <a:r>
              <a:rPr lang="sv-SE" dirty="0"/>
              <a:t> (Gislaved)</a:t>
            </a:r>
          </a:p>
          <a:p>
            <a:endParaRPr lang="sv-SE" dirty="0"/>
          </a:p>
          <a:p>
            <a:r>
              <a:rPr lang="sv-SE" dirty="0"/>
              <a:t>4 kalkdoserare, dessa finns i </a:t>
            </a:r>
            <a:r>
              <a:rPr lang="sv-SE" dirty="0" err="1"/>
              <a:t>Sännan</a:t>
            </a:r>
            <a:r>
              <a:rPr lang="sv-SE" dirty="0"/>
              <a:t>, </a:t>
            </a:r>
            <a:r>
              <a:rPr lang="sv-SE" dirty="0" err="1"/>
              <a:t>Skärkeå</a:t>
            </a:r>
            <a:r>
              <a:rPr lang="sv-SE" dirty="0"/>
              <a:t>, Hylte sjö, Näverbäcken. Tidigare fanns en doserare i </a:t>
            </a:r>
            <a:r>
              <a:rPr lang="sv-SE" dirty="0" err="1"/>
              <a:t>Rangelsbobäcken</a:t>
            </a:r>
            <a:r>
              <a:rPr lang="sv-SE" dirty="0"/>
              <a:t> (1984-1995).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794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Neddragningar i Nissans ARO – Torv och Toftasjön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28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) Första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95A6188-2FA2-4639-7232-C301DBE2ED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801EB36-8C60-6DBE-30BC-7FE80714A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E21870E-024B-ABD1-B076-BA280CE9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Förnamn Efternamn / DATUM 20ÅR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D1006DF-AD9A-D2DD-62A5-7F84ABF24A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511" y="4356100"/>
            <a:ext cx="5111751" cy="1638301"/>
          </a:xfrm>
          <a:prstGeom prst="rect">
            <a:avLst/>
          </a:prstGeom>
          <a:solidFill>
            <a:schemeClr val="accent5"/>
          </a:solidFill>
        </p:spPr>
        <p:txBody>
          <a:bodyPr lIns="342000" bIns="720000" anchor="b"/>
          <a:lstStyle>
            <a:lvl1pPr algn="l">
              <a:defRPr sz="4800">
                <a:solidFill>
                  <a:sysClr val="windowText" lastClr="000000"/>
                </a:solidFill>
              </a:defRPr>
            </a:lvl1pPr>
          </a:lstStyle>
          <a:p>
            <a:r>
              <a:rPr lang="sv-SE" dirty="0"/>
              <a:t>Titelrubrik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37C1889E-41ED-85F9-5E3A-B63F8045DA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5327650"/>
            <a:ext cx="4572000" cy="48895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</a:t>
            </a:r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FDE1620E-FDAA-226C-B32E-A7AF1A2B00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1059" y="4338565"/>
            <a:ext cx="1982796" cy="16465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334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) Text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5068C937-52B2-9BB2-3D69-EFB0342AF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557D487A-4BE9-F3AD-1D95-3E1D7317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5214938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0990C7AA-D659-023E-B6CB-F89977E570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800" y="879475"/>
            <a:ext cx="5110163" cy="51149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1A542C3-D2BE-DDA0-B3C8-A1C855CB7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E44BCD8-294C-4E50-893A-B1144AF3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25E07AA-3536-A0F7-2748-EDF355DC4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BCE0562-D3CD-BB9E-F95E-3B095958A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3C6FBDE-0264-96F2-DF62-8D95F5D5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212DDCEB-ABD2-A9B9-CEC6-87366EA4F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9672" y="6117455"/>
            <a:ext cx="2685593" cy="740545"/>
          </a:xfrm>
          <a:prstGeom prst="rect">
            <a:avLst/>
          </a:prstGeom>
        </p:spPr>
      </p:pic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37470D30-533D-4E2B-D43D-7432FA042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643979E6-3AA4-48EF-D504-200AA87F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52141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11">
            <a:extLst>
              <a:ext uri="{FF2B5EF4-FFF2-40B4-BE49-F238E27FC236}">
                <a16:creationId xmlns:a16="http://schemas.microsoft.com/office/drawing/2014/main" id="{3AD418DE-3CB8-26F4-3354-D8F969B16E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5588" y="5972463"/>
            <a:ext cx="3381375" cy="101022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778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E) Textsida fl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nummer 2">
            <a:extLst>
              <a:ext uri="{FF2B5EF4-FFF2-40B4-BE49-F238E27FC236}">
                <a16:creationId xmlns:a16="http://schemas.microsoft.com/office/drawing/2014/main" id="{523B2816-8E32-B626-5196-0E13ED6CA9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66618821-B3C5-2FB7-AE01-6EAE6FDC6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1" y="2401200"/>
            <a:ext cx="6951174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00B7AC97-1141-1CF6-9F64-A438F6CC69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876300"/>
            <a:ext cx="3375025" cy="33797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Platshållare för bild 10">
            <a:extLst>
              <a:ext uri="{FF2B5EF4-FFF2-40B4-BE49-F238E27FC236}">
                <a16:creationId xmlns:a16="http://schemas.microsoft.com/office/drawing/2014/main" id="{FC91629B-8D8C-2C03-C62E-6826A8C6ED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8763" y="4357848"/>
            <a:ext cx="1636712" cy="163655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9" name="Platshållare för bild 10">
            <a:extLst>
              <a:ext uri="{FF2B5EF4-FFF2-40B4-BE49-F238E27FC236}">
                <a16:creationId xmlns:a16="http://schemas.microsoft.com/office/drawing/2014/main" id="{BC2DE450-D1BB-55D8-C416-0ADD86B01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8663" y="4356100"/>
            <a:ext cx="1638300" cy="1636551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DA10A11E-D0A0-BC00-7E4E-BDFF87E285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B9B5FC99-71BC-9404-4270-7B97B8A50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FFB25C67-7FCA-6CD7-CACD-C3703D3A8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346875E-4CBF-9DFC-5008-9B4DC1D30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56B47073-1E56-5C9B-B081-150F3E67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5CFD8009-0F8D-476F-0906-96B3AC4C1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3A07D605-8B97-43EE-45B8-5C2EC6175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9672" y="6117455"/>
            <a:ext cx="2685593" cy="740545"/>
          </a:xfrm>
          <a:prstGeom prst="rect">
            <a:avLst/>
          </a:prstGeom>
        </p:spPr>
      </p:pic>
      <p:sp>
        <p:nvSpPr>
          <p:cNvPr id="27" name="Platshållare för rubrik 1">
            <a:extLst>
              <a:ext uri="{FF2B5EF4-FFF2-40B4-BE49-F238E27FC236}">
                <a16:creationId xmlns:a16="http://schemas.microsoft.com/office/drawing/2014/main" id="{87978DA0-E794-AA9E-A4E0-0D721D3A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1174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B83B414C-2E78-E44F-6FCF-77CDFCA34A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5588" y="5972463"/>
            <a:ext cx="3381375" cy="101022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2225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) Textsida stående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90F65177-E06B-6912-96D9-BE9D899CB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B934BE1-AC23-E86B-B02D-D7554B33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954838" cy="360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D0F7FAEE-FE1D-6706-7E04-4EB201DD24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1"/>
            <a:ext cx="4310062" cy="59944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7B76FD-BD64-0418-5F0A-92DB86F52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9ACCAEA-ECBB-35D9-AE23-678E719BC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210B69F-1848-D56F-B31F-0C6CFB5BE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DD7B725-EBE7-B0A1-01BF-EA0A40507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CEF583F4-1D13-BA05-F3AD-A4C912F76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AA7F1F6E-DF7E-65CC-2145-038C7D05E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9672" y="6117455"/>
            <a:ext cx="2685593" cy="740545"/>
          </a:xfrm>
          <a:prstGeom prst="rect">
            <a:avLst/>
          </a:prstGeom>
        </p:spPr>
      </p:pic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0D168C58-F3D6-DCD4-EEE9-25B627AA7C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7094A23F-CD40-E3C0-605C-389E60F2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40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11">
            <a:extLst>
              <a:ext uri="{FF2B5EF4-FFF2-40B4-BE49-F238E27FC236}">
                <a16:creationId xmlns:a16="http://schemas.microsoft.com/office/drawing/2014/main" id="{2321BAEC-9B0D-BE2D-F509-99377F5E02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5588" y="5972463"/>
            <a:ext cx="3381375" cy="101022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587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) Textsida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08BFB0-7A1D-7A7D-E561-150A1DC8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7B749AF-087C-6CA1-CBAE-A3501B46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nummer 2">
            <a:extLst>
              <a:ext uri="{FF2B5EF4-FFF2-40B4-BE49-F238E27FC236}">
                <a16:creationId xmlns:a16="http://schemas.microsoft.com/office/drawing/2014/main" id="{9D238293-041E-B9C8-9BF8-9DC59C5D7E88}"/>
              </a:ext>
            </a:extLst>
          </p:cNvPr>
          <p:cNvSpPr txBox="1">
            <a:spLocks/>
          </p:cNvSpPr>
          <p:nvPr userDrawn="1"/>
        </p:nvSpPr>
        <p:spPr>
          <a:xfrm>
            <a:off x="106326" y="6370526"/>
            <a:ext cx="501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398CFD5-AF59-BCE5-8D82-61CC34D1F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D21C32A-6A32-6071-DB32-365903C1C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BFA4C05-96A6-FE56-717A-71C129A87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E4DAE0-01B8-D9D6-6B9A-354943125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3C55894-DDB1-B5BF-B7A5-F548B3B5C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E478594-AC52-9EA2-0E9C-49ED7EE31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9672" y="6117455"/>
            <a:ext cx="2685593" cy="740545"/>
          </a:xfrm>
          <a:prstGeom prst="rect">
            <a:avLst/>
          </a:prstGeom>
        </p:spPr>
      </p:pic>
      <p:sp>
        <p:nvSpPr>
          <p:cNvPr id="12" name="Platshållare för innehåll 15">
            <a:extLst>
              <a:ext uri="{FF2B5EF4-FFF2-40B4-BE49-F238E27FC236}">
                <a16:creationId xmlns:a16="http://schemas.microsoft.com/office/drawing/2014/main" id="{661DB213-6B49-EBF0-C31A-08FCCC18DB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4400" y="2401200"/>
            <a:ext cx="5209200" cy="360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innehåll 15">
            <a:extLst>
              <a:ext uri="{FF2B5EF4-FFF2-40B4-BE49-F238E27FC236}">
                <a16:creationId xmlns:a16="http://schemas.microsoft.com/office/drawing/2014/main" id="{2038F490-D2A1-A006-3A6D-7D8BF8DC8F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58402" y="2401200"/>
            <a:ext cx="5209200" cy="360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4">
            <a:extLst>
              <a:ext uri="{FF2B5EF4-FFF2-40B4-BE49-F238E27FC236}">
                <a16:creationId xmlns:a16="http://schemas.microsoft.com/office/drawing/2014/main" id="{E0E0F475-9C88-9424-B2C4-0EB9AB7A58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4" name="Platshållare för bild 11">
            <a:extLst>
              <a:ext uri="{FF2B5EF4-FFF2-40B4-BE49-F238E27FC236}">
                <a16:creationId xmlns:a16="http://schemas.microsoft.com/office/drawing/2014/main" id="{2580E1CD-4AE5-CDFB-5E44-D6DBBFE9A1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5588" y="5972463"/>
            <a:ext cx="3381375" cy="101022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4075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) 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72BFD7D-7BC8-B497-6968-85387E65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1AEBDD8-C297-3AEF-F9C9-47FF39A28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7510B31-362F-599C-6536-30DF4E63D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359DCA7-6B4D-27BD-2982-689CAEFF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01D1EA9-8E0D-4822-1DB1-85599A522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6D2CF08-71E8-9BA1-50F5-5CF46D8E0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5BD5551F-D518-DA40-2DA4-0A05CA03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9672" y="6117455"/>
            <a:ext cx="2685593" cy="740545"/>
          </a:xfrm>
          <a:prstGeom prst="rect">
            <a:avLst/>
          </a:prstGeom>
        </p:spPr>
      </p:pic>
      <p:sp>
        <p:nvSpPr>
          <p:cNvPr id="11" name="Platshållare för text 14">
            <a:extLst>
              <a:ext uri="{FF2B5EF4-FFF2-40B4-BE49-F238E27FC236}">
                <a16:creationId xmlns:a16="http://schemas.microsoft.com/office/drawing/2014/main" id="{0169EC38-FA70-D6EC-92BB-0E7FE586E0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6FB07656-A19D-97F7-5D9C-0AC01AF07D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5588" y="5972463"/>
            <a:ext cx="3381375" cy="101022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38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F7EB374B-3712-BB0E-21D2-B3841A853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512" y="879475"/>
            <a:ext cx="5109865" cy="3374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342000" bIns="1620000" anchor="b"/>
          <a:lstStyle>
            <a:lvl1pPr algn="l">
              <a:defRPr sz="8000">
                <a:solidFill>
                  <a:sysClr val="windowText" lastClr="000000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78D80272-C01B-C0B6-F335-A522281F7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2725839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Slutrubrik, kanske med en enkel avslutning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725674C-3850-3C2A-FF2F-BA3D860E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2618088"/>
            <a:ext cx="1634825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B5D036B-0983-CD73-24E6-18BCEAD2F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4124" y="2618088"/>
            <a:ext cx="1638001" cy="16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0F74E0F-EE9D-22A3-84D7-E6E172D2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5911" y="877027"/>
            <a:ext cx="1640577" cy="33796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5D30B52-D452-54B7-8347-023641E3D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4125" y="877027"/>
            <a:ext cx="1638000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6824CD9-90D3-4E16-707E-E60955EFE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9888" y="4496462"/>
            <a:ext cx="2901333" cy="1385832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DD492395-B45A-1177-8A49-AD770F656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4356100"/>
            <a:ext cx="1638000" cy="163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CDB4DBA-7F66-934D-87C1-829C1C4BF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4356101"/>
            <a:ext cx="1634825" cy="16394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073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) Förstasida/avsnittssida/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B7B3035-5EFB-79DA-DDF0-768D2175D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D95D54-15F6-5164-DFF1-D6CBC42D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88D69E6-E438-139B-02FC-366FB765FD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863" y="876301"/>
            <a:ext cx="5127137" cy="5116237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0E4FF108-949D-C5F7-CEE0-EFA2FA766D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6301"/>
            <a:ext cx="5115568" cy="33797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F9ECDAD-C1E0-4A63-C6E3-08D85A163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3D56087-EAB4-278E-1187-2BA3A293E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2638" y="4354538"/>
            <a:ext cx="1638000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EF72D08-15B6-ED09-66BA-4E7BC6AEC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0650" y="4354538"/>
            <a:ext cx="1638000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AA1A840-97A6-D285-0CBA-A07D9F66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4354538"/>
            <a:ext cx="1638000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bild 23">
            <a:extLst>
              <a:ext uri="{FF2B5EF4-FFF2-40B4-BE49-F238E27FC236}">
                <a16:creationId xmlns:a16="http://schemas.microsoft.com/office/drawing/2014/main" id="{3A7A4A58-9088-FD48-E94B-B13AF62048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1059" y="4338565"/>
            <a:ext cx="1982796" cy="16465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47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) Förstasida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85B322A-01E2-AA3E-F105-B3F95AB938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09F3841-5387-5F47-D421-2A0D9180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414102E3-9EDF-94E0-CA82-7DAE4536BE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3925" y="879475"/>
            <a:ext cx="5113338" cy="3374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144000" rIns="108000" bIns="0" anchor="t" anchorCtr="0">
            <a:noAutofit/>
          </a:bodyPr>
          <a:lstStyle>
            <a:lvl1pPr algn="l">
              <a:defRPr sz="60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Titelrubrik</a:t>
            </a:r>
            <a:br>
              <a:rPr lang="sv-SE" dirty="0"/>
            </a:br>
            <a:r>
              <a:rPr lang="sv-SE" dirty="0"/>
              <a:t>i två rader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6CC00185-21DD-7747-4EC9-57045812F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2951545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92CBD9A-D843-3AA8-F899-C13475E42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925" y="4354539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EBB49F5-DD2D-909E-E011-0FC01624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2237" y="4354539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89C84F5-EC95-6756-BFCB-F0C201597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2138" y="4356400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9363E2C-9184-31ED-A7C2-7CDAD3C6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4354539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4CA4710-44C9-4FD7-DCA8-C2CF341C5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43564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ECD3587-A5C6-CBC6-23BA-2DDF4CE20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2616227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185499C-B910-2928-6DC8-48684040A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2618088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3847607-77FA-21E4-FA8E-0686ED479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874739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8DCABA2-A5C6-125D-B469-A080365AF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8766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8E2DBA1-9960-B90D-172C-2A29484B7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9774" y="2618088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85E6B91-4318-5098-4768-EB9339E1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9774" y="8766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bild 23">
            <a:extLst>
              <a:ext uri="{FF2B5EF4-FFF2-40B4-BE49-F238E27FC236}">
                <a16:creationId xmlns:a16="http://schemas.microsoft.com/office/drawing/2014/main" id="{1E5D275D-5BAB-B671-922E-DD2E6A96EA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1059" y="4338565"/>
            <a:ext cx="1982796" cy="16465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952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) Förstasida fler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779172D-3D41-0133-9CCA-4C1923405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643AF17-5E06-A806-87D7-C891CC2C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72BCCB6-DC4C-5868-E22D-FEDDED2A27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863" y="879475"/>
            <a:ext cx="5127625" cy="5114925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480A7CD-BA0D-C27D-5ECF-4909DE3ADD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9475"/>
            <a:ext cx="5116512" cy="3376613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F6D064FC-D54E-ACC3-0065-194D87190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2C325F66-BF37-DA2F-84C2-4B52829330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1693" y="4356100"/>
            <a:ext cx="1638000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D355D34E-1D8C-6845-E069-12E9CB3359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60649" y="4356100"/>
            <a:ext cx="1638301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15">
            <a:extLst>
              <a:ext uri="{FF2B5EF4-FFF2-40B4-BE49-F238E27FC236}">
                <a16:creationId xmlns:a16="http://schemas.microsoft.com/office/drawing/2014/main" id="{0D131055-5B88-78BC-7DCF-290D0EAF55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98962" y="4356100"/>
            <a:ext cx="1638000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 23">
            <a:extLst>
              <a:ext uri="{FF2B5EF4-FFF2-40B4-BE49-F238E27FC236}">
                <a16:creationId xmlns:a16="http://schemas.microsoft.com/office/drawing/2014/main" id="{32628A20-D844-45F6-A163-369C7CD9D4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1059" y="4338565"/>
            <a:ext cx="1982796" cy="16465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58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E) Förstasida fler länsstyrel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29A6F4-B3A1-44F6-18E7-532523021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344D199-5251-33EA-98BA-AD041912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5C6E9D93-8344-C7C6-84CA-B635DE481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093" y="879475"/>
            <a:ext cx="5125395" cy="5114925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3CC17BD-BA14-C2DB-2B6A-311D5623E6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9475"/>
            <a:ext cx="5115568" cy="3379788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85A8AACD-ED4A-60A2-C91F-CF634B0AF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7F5A29D0-6025-E0D3-E9BE-6EC5759093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6106" y="4517464"/>
            <a:ext cx="4325938" cy="968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bild 23">
            <a:extLst>
              <a:ext uri="{FF2B5EF4-FFF2-40B4-BE49-F238E27FC236}">
                <a16:creationId xmlns:a16="http://schemas.microsoft.com/office/drawing/2014/main" id="{5F76C25D-3CD7-2003-1FF2-17E3F27A3A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1059" y="4338565"/>
            <a:ext cx="1982796" cy="16465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509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) Förstasida utan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A84727C-8430-CE2A-B1EC-F24A2B1590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6374CDF-AFA0-3870-6AC9-25023C56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Förnamn Efternamn / DATUM 20ÅR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4C4C4D4-BF89-3B6D-7A31-46C0933E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6301"/>
            <a:ext cx="5115568" cy="33797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342000" bIns="1476000" anchor="b"/>
          <a:lstStyle>
            <a:lvl1pPr algn="l">
              <a:defRPr sz="6000">
                <a:solidFill>
                  <a:sysClr val="windowText" lastClr="000000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2B19AF2F-B380-CE3F-679B-B0A543BC11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5295" y="2820229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6F4D81-BA55-BE4F-7C88-1A3130F76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877244"/>
            <a:ext cx="1638000" cy="163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F78762-953E-8D40-4F52-553C27E6E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2618089"/>
            <a:ext cx="1638000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9FCC78B-53AD-AF61-E139-DAA576CDB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877244"/>
            <a:ext cx="1638000" cy="16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bild 23">
            <a:extLst>
              <a:ext uri="{FF2B5EF4-FFF2-40B4-BE49-F238E27FC236}">
                <a16:creationId xmlns:a16="http://schemas.microsoft.com/office/drawing/2014/main" id="{F8F546C5-94E6-8D5A-AC3B-156FCC2074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1059" y="4338565"/>
            <a:ext cx="1982796" cy="16465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573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) Textsida underrubrik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3589D8F0-9CB1-B61F-54A0-B918BFA8E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CE7AC4F6-7FED-8FD0-2AC8-B4DC6A6C13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892" y="1761884"/>
            <a:ext cx="10537200" cy="404230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sv-SE" dirty="0"/>
              <a:t>Underrubrik eller ingress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C3AA1D3B-B049-EE57-284F-855280491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399" y="2401200"/>
            <a:ext cx="10537200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2719CE2-D9F7-CA1A-7139-FC8DB5B9D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903770D-B458-B450-F23D-63E6A3EA0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A9BB266-A235-8F90-0EBC-22F41A3CA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AFE1544-97E9-2958-759B-5A707567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D2CE5521-615B-C81A-1159-21CF0EFBD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9672" y="6117455"/>
            <a:ext cx="2685593" cy="740545"/>
          </a:xfrm>
          <a:prstGeom prst="rect">
            <a:avLst/>
          </a:prstGeom>
        </p:spPr>
      </p:pic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A6211768-5615-A09D-F491-ED85EB163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37513542-D801-7B01-8813-8D448AF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7" y="876301"/>
            <a:ext cx="10537200" cy="6504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C475A37-3683-48F3-D1F4-F2DEE64D99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5588" y="5972463"/>
            <a:ext cx="3381375" cy="101022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21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) 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70869E41-CDEE-3DB9-32BF-510EA17CBF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8D064D4-CAE9-9662-F856-DEC651A62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10440000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D29898E-F54A-FA7A-CA43-1CB7A21D5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D78945D-658B-0AAA-FC54-0370AB3E6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F6D25E3-6F9E-41BF-AEFD-1C19EA151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AC47C67-AC2F-476B-86BF-676298EDF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382C4EB-A603-95C4-D6A7-C5FB5F403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E5E7C92B-41B3-4710-ABC2-2A11ED074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9672" y="6117455"/>
            <a:ext cx="2685593" cy="740545"/>
          </a:xfrm>
          <a:prstGeom prst="rect">
            <a:avLst/>
          </a:prstGeom>
        </p:spPr>
      </p:pic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6E9F7A75-9D66-8398-0A2F-B8C91ED4F9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1" name="Platshållare för rubrik 1">
            <a:extLst>
              <a:ext uri="{FF2B5EF4-FFF2-40B4-BE49-F238E27FC236}">
                <a16:creationId xmlns:a16="http://schemas.microsoft.com/office/drawing/2014/main" id="{1A966598-FDAA-5FD2-8D8A-507B26800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10440000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11">
            <a:extLst>
              <a:ext uri="{FF2B5EF4-FFF2-40B4-BE49-F238E27FC236}">
                <a16:creationId xmlns:a16="http://schemas.microsoft.com/office/drawing/2014/main" id="{A123801F-C7D5-E0C0-3A61-65C3A770AF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5588" y="5972463"/>
            <a:ext cx="3381375" cy="101022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391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3A0DB6FC-5DAD-45C2-67A3-7A65DCCF8A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3FA7A77-9852-872D-2E21-1C1F410E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954837" cy="360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D1DAFDDD-933A-3DE6-38D7-52A4720876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879475"/>
            <a:ext cx="3375025" cy="51149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656EF47-088E-AFA6-5DBB-CC029426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A1151E8-A498-C4DD-D60A-1CA9CA6A2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FF27ECA-A490-43F2-CA4B-100033B8F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EE1A7DD-EB84-E5CA-794A-9A39D90D3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B4D63589-5D60-4590-ACE3-E79EBCE2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F317F08F-C15D-C278-48D4-D06BBAD9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9672" y="6117455"/>
            <a:ext cx="2685593" cy="740545"/>
          </a:xfrm>
          <a:prstGeom prst="rect">
            <a:avLst/>
          </a:prstGeom>
        </p:spPr>
      </p:pic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5B75B37A-CCF0-6D8B-9143-17F1E0588E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6FC914CC-642F-4E08-AE57-B0567B96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40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11">
            <a:extLst>
              <a:ext uri="{FF2B5EF4-FFF2-40B4-BE49-F238E27FC236}">
                <a16:creationId xmlns:a16="http://schemas.microsoft.com/office/drawing/2014/main" id="{95AB4933-B5A3-F939-259C-DB679F2DDD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5588" y="5972463"/>
            <a:ext cx="3381375" cy="101022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2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EE3293A-95BE-F3F0-6AC8-81005949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10538620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EB0856-1C7B-0C67-5671-DAEE50A3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118" y="2401200"/>
            <a:ext cx="1053862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1D6C64-A145-26AB-A8BE-6E3680F90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6" y="6370526"/>
            <a:ext cx="501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735854C2-151B-432B-ACB8-AD096C6E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229842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10" r:id="rId8"/>
    <p:sldLayoutId id="2147483707" r:id="rId9"/>
    <p:sldLayoutId id="2147483708" r:id="rId10"/>
    <p:sldLayoutId id="2147483709" r:id="rId11"/>
    <p:sldLayoutId id="2147483711" r:id="rId12"/>
    <p:sldLayoutId id="2147483715" r:id="rId13"/>
    <p:sldLayoutId id="2147483712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8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04788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7863" indent="-1873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76300" indent="-18097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55688" indent="-1619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9">
          <p15:clr>
            <a:srgbClr val="A4A3A4"/>
          </p15:clr>
        </p15:guide>
        <p15:guide id="2" orient="horz" pos="552">
          <p15:clr>
            <a:srgbClr val="A4A3A4"/>
          </p15:clr>
        </p15:guide>
        <p15:guide id="3" orient="horz" pos="1584">
          <p15:clr>
            <a:srgbClr val="A4A3A4"/>
          </p15:clr>
        </p15:guide>
        <p15:guide id="4" orient="horz" pos="1648">
          <p15:clr>
            <a:srgbClr val="A4A3A4"/>
          </p15:clr>
        </p15:guide>
        <p15:guide id="5" orient="horz" pos="2681">
          <p15:clr>
            <a:srgbClr val="A4A3A4"/>
          </p15:clr>
        </p15:guide>
        <p15:guide id="6" orient="horz" pos="2744">
          <p15:clr>
            <a:srgbClr val="A4A3A4"/>
          </p15:clr>
        </p15:guide>
        <p15:guide id="7" orient="horz" pos="3776">
          <p15:clr>
            <a:srgbClr val="A4A3A4"/>
          </p15:clr>
        </p15:guide>
        <p15:guide id="8" orient="horz" pos="3841">
          <p15:clr>
            <a:srgbClr val="A4A3A4"/>
          </p15:clr>
        </p15:guide>
        <p15:guide id="10" pos="582">
          <p15:clr>
            <a:srgbClr val="A4A3A4"/>
          </p15:clr>
        </p15:guide>
        <p15:guide id="11" pos="1613">
          <p15:clr>
            <a:srgbClr val="A4A3A4"/>
          </p15:clr>
        </p15:guide>
        <p15:guide id="12" pos="1676">
          <p15:clr>
            <a:srgbClr val="A4A3A4"/>
          </p15:clr>
        </p15:guide>
        <p15:guide id="13" pos="2708">
          <p15:clr>
            <a:srgbClr val="A4A3A4"/>
          </p15:clr>
        </p15:guide>
        <p15:guide id="14" pos="2772">
          <p15:clr>
            <a:srgbClr val="A4A3A4"/>
          </p15:clr>
        </p15:guide>
        <p15:guide id="15" pos="3803">
          <p15:clr>
            <a:srgbClr val="A4A3A4"/>
          </p15:clr>
        </p15:guide>
        <p15:guide id="16" pos="3867">
          <p15:clr>
            <a:srgbClr val="A4A3A4"/>
          </p15:clr>
        </p15:guide>
        <p15:guide id="17" pos="4899" userDrawn="1">
          <p15:clr>
            <a:srgbClr val="A4A3A4"/>
          </p15:clr>
        </p15:guide>
        <p15:guide id="18" pos="4963" userDrawn="1">
          <p15:clr>
            <a:srgbClr val="A4A3A4"/>
          </p15:clr>
        </p15:guide>
        <p15:guide id="19" pos="5994" userDrawn="1">
          <p15:clr>
            <a:srgbClr val="A4A3A4"/>
          </p15:clr>
        </p15:guide>
        <p15:guide id="20" pos="6059" userDrawn="1">
          <p15:clr>
            <a:srgbClr val="A4A3A4"/>
          </p15:clr>
        </p15:guide>
        <p15:guide id="21" pos="7091" userDrawn="1">
          <p15:clr>
            <a:srgbClr val="A4A3A4"/>
          </p15:clr>
        </p15:guide>
        <p15:guide id="22" pos="7157" userDrawn="1">
          <p15:clr>
            <a:srgbClr val="A4A3A4"/>
          </p15:clr>
        </p15:guide>
        <p15:guide id="23" pos="51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ajsa.wellbro@lansstyrelsen.se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hyperlink" Target="Analysrapporter%20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45BF6C7-1EF1-D9FE-1C4B-26ECC0EB0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177" y="487842"/>
            <a:ext cx="11860823" cy="1646599"/>
          </a:xfrm>
        </p:spPr>
        <p:txBody>
          <a:bodyPr/>
          <a:lstStyle/>
          <a:p>
            <a:pPr algn="l"/>
            <a:r>
              <a:rPr lang="sv-SE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Försurning och kalkning i Nissan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053F938-A87A-BF8E-E9CB-2BBD49C96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5900" y="4993300"/>
            <a:ext cx="1982796" cy="1646599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7A37F08-655C-86CA-9E20-43FE5D38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97" y="1714925"/>
            <a:ext cx="3631826" cy="2985015"/>
          </a:xfrm>
          <a:prstGeom prst="rect">
            <a:avLst/>
          </a:prstGeom>
        </p:spPr>
      </p:pic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AABBBCC7-3921-CC2C-1F12-A9A468B01C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5577" b="5577"/>
          <a:stretch>
            <a:fillRect/>
          </a:stretch>
        </p:blipFill>
        <p:spPr>
          <a:xfrm>
            <a:off x="6366163" y="1714925"/>
            <a:ext cx="5291253" cy="297633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2E53C3F-CD47-D22F-B5BB-AD43E5105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707" y="1714925"/>
            <a:ext cx="2086071" cy="2976330"/>
          </a:xfrm>
          <a:prstGeom prst="rect">
            <a:avLst/>
          </a:prstGeom>
        </p:spPr>
      </p:pic>
      <p:sp>
        <p:nvSpPr>
          <p:cNvPr id="6" name="Underrubrik 5">
            <a:extLst>
              <a:ext uri="{FF2B5EF4-FFF2-40B4-BE49-F238E27FC236}">
                <a16:creationId xmlns:a16="http://schemas.microsoft.com/office/drawing/2014/main" id="{07B89AED-DF93-E89D-20A6-587CD9D77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497" y="5168625"/>
            <a:ext cx="6303539" cy="488950"/>
          </a:xfrm>
        </p:spPr>
        <p:txBody>
          <a:bodyPr/>
          <a:lstStyle/>
          <a:p>
            <a:r>
              <a:rPr lang="sv-SE" sz="2000" dirty="0"/>
              <a:t>Kajsa Wellbro, Länsstyrelsen i Hallands län</a:t>
            </a:r>
          </a:p>
          <a:p>
            <a:r>
              <a:rPr lang="sv-SE" sz="1200" dirty="0">
                <a:hlinkClick r:id="rId5"/>
              </a:rPr>
              <a:t>kajsa.wellbro@lansstyrelsen.se</a:t>
            </a:r>
            <a:endParaRPr lang="sv-SE" sz="1200" dirty="0"/>
          </a:p>
          <a:p>
            <a:r>
              <a:rPr lang="sv-SE" sz="1200" dirty="0"/>
              <a:t>010-224 33 89</a:t>
            </a:r>
          </a:p>
        </p:txBody>
      </p:sp>
    </p:spTree>
    <p:extLst>
      <p:ext uri="{BB962C8B-B14F-4D97-AF65-F5344CB8AC3E}">
        <p14:creationId xmlns:p14="http://schemas.microsoft.com/office/powerpoint/2010/main" val="231940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4F29EE-F947-A2AB-3286-844AE22AED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Tack!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BEEF4AD-A27D-4BE8-6229-A78CDC16E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2642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A598574-F09A-56DB-2A85-C11A4DE94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13" y="1109886"/>
            <a:ext cx="10440000" cy="4043191"/>
          </a:xfrm>
        </p:spPr>
        <p:txBody>
          <a:bodyPr/>
          <a:lstStyle/>
          <a:p>
            <a:r>
              <a:rPr lang="sv-SE" dirty="0"/>
              <a:t>I slutet på 1960-talet upptäckte man att fisken dog i våra sjöar och att pH-värdet i många sjöar och vattendrag var väldigt lågt.</a:t>
            </a:r>
          </a:p>
          <a:p>
            <a:r>
              <a:rPr lang="sv-SE" dirty="0"/>
              <a:t>Främsta orsaken till försurningen var utsläpp av svavel som kom från förbränning av olja och kol. 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4662014-D502-9F3B-07CC-B584B1B1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13" y="301129"/>
            <a:ext cx="10440000" cy="1404000"/>
          </a:xfrm>
        </p:spPr>
        <p:txBody>
          <a:bodyPr/>
          <a:lstStyle/>
          <a:p>
            <a:r>
              <a:rPr lang="sv-SE" dirty="0"/>
              <a:t>Kort om försurningens historik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0A824B4-A7AC-FB44-7E3B-004A5F92B8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C705F0-9AD0-04A9-136E-788981FC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38" y="2612669"/>
            <a:ext cx="9301135" cy="4245331"/>
          </a:xfrm>
          <a:prstGeom prst="rect">
            <a:avLst/>
          </a:prstGeom>
        </p:spPr>
      </p:pic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D9C8C144-87F6-643F-846C-DC75C54AA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326" y="4328967"/>
            <a:ext cx="2396751" cy="406367"/>
          </a:xfrm>
        </p:spPr>
        <p:txBody>
          <a:bodyPr/>
          <a:lstStyle/>
          <a:p>
            <a:r>
              <a:rPr lang="sv-SE" dirty="0">
                <a:solidFill>
                  <a:srgbClr val="000000"/>
                </a:solidFill>
                <a:latin typeface="-apple-system"/>
              </a:rPr>
              <a:t>S</a:t>
            </a:r>
            <a:r>
              <a:rPr lang="sv-SE" b="0" i="0" dirty="0">
                <a:solidFill>
                  <a:srgbClr val="000000"/>
                </a:solidFill>
                <a:effectLst/>
                <a:latin typeface="-apple-system"/>
              </a:rPr>
              <a:t>vavelnedfallet exklusive bidraget från havssalt,</a:t>
            </a:r>
          </a:p>
          <a:p>
            <a:r>
              <a:rPr lang="sv-SE" b="0" i="0" dirty="0">
                <a:solidFill>
                  <a:srgbClr val="000000"/>
                </a:solidFill>
                <a:effectLst/>
                <a:latin typeface="-apple-system"/>
                <a:hlinkClick r:id="rId4" action="ppaction://hlinkfile"/>
              </a:rPr>
              <a:t>kartor från Krondroppsnätet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835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CD259C5-3370-43E0-78EF-8C6166D30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7" y="992559"/>
            <a:ext cx="11687960" cy="4023313"/>
          </a:xfrm>
        </p:spPr>
        <p:txBody>
          <a:bodyPr/>
          <a:lstStyle/>
          <a:p>
            <a:r>
              <a:rPr lang="sv-SE" dirty="0"/>
              <a:t>Kalkningen inleddes i slutet av 1970-talet</a:t>
            </a:r>
          </a:p>
          <a:p>
            <a:r>
              <a:rPr lang="sv-SE" dirty="0"/>
              <a:t>I början testade olika spridningsmetoder, idag dominerar:</a:t>
            </a:r>
          </a:p>
          <a:p>
            <a:pPr lvl="1"/>
            <a:r>
              <a:rPr lang="sv-SE" dirty="0"/>
              <a:t>Kalkdoserare</a:t>
            </a:r>
          </a:p>
          <a:p>
            <a:pPr lvl="1"/>
            <a:r>
              <a:rPr lang="sv-SE" dirty="0"/>
              <a:t>Båtkalkning i sjöar</a:t>
            </a:r>
          </a:p>
          <a:p>
            <a:pPr lvl="1"/>
            <a:r>
              <a:rPr lang="sv-SE" dirty="0"/>
              <a:t>Helikopterkalkning på våtmark eller sjö</a:t>
            </a:r>
          </a:p>
          <a:p>
            <a:r>
              <a:rPr lang="sv-SE" sz="2000" dirty="0"/>
              <a:t>Kalkningen är ett väl inarbetat samarbete mellan flera olika parter, tex Havs- och vattenmyndigheten, länsstyrelserna, huvudmän (ofta kommuner), konsulter och entreprenörer.</a:t>
            </a:r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7414A2F-5455-B05B-A72F-E6A934289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14" y="396346"/>
            <a:ext cx="12314583" cy="1404000"/>
          </a:xfrm>
        </p:spPr>
        <p:txBody>
          <a:bodyPr/>
          <a:lstStyle/>
          <a:p>
            <a:r>
              <a:rPr lang="sv-SE" sz="3400" dirty="0"/>
              <a:t>Kalkning – motverkar försurningens negativa effekter!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9704D5A-F3F9-A3B2-9962-9C17778332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D69F508E-FCBC-18D9-AD4C-4E554BDA3827}"/>
              </a:ext>
            </a:extLst>
          </p:cNvPr>
          <p:cNvGrpSpPr/>
          <p:nvPr/>
        </p:nvGrpSpPr>
        <p:grpSpPr>
          <a:xfrm>
            <a:off x="504040" y="3872985"/>
            <a:ext cx="11183919" cy="2985015"/>
            <a:chOff x="473497" y="1714925"/>
            <a:chExt cx="11183919" cy="2985015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283D4811-BCBF-2F8B-B542-F96A059B1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497" y="1714925"/>
              <a:ext cx="3631826" cy="2985015"/>
            </a:xfrm>
            <a:prstGeom prst="rect">
              <a:avLst/>
            </a:prstGeom>
          </p:spPr>
        </p:pic>
        <p:pic>
          <p:nvPicPr>
            <p:cNvPr id="6" name="Platshållare för bild 9">
              <a:extLst>
                <a:ext uri="{FF2B5EF4-FFF2-40B4-BE49-F238E27FC236}">
                  <a16:creationId xmlns:a16="http://schemas.microsoft.com/office/drawing/2014/main" id="{1234456D-B1BD-665E-C3F4-B843C95D1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577" b="5577"/>
            <a:stretch>
              <a:fillRect/>
            </a:stretch>
          </p:blipFill>
          <p:spPr>
            <a:xfrm>
              <a:off x="6366163" y="1714925"/>
              <a:ext cx="5291253" cy="297633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BB9A2BB2-ABDA-F7F5-0AA8-EED67A1E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2707" y="1714925"/>
              <a:ext cx="2086071" cy="2976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984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2E56C8C-D993-B340-0BEC-801CD7CD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61" y="1139048"/>
            <a:ext cx="10960907" cy="4579904"/>
          </a:xfrm>
        </p:spPr>
        <p:txBody>
          <a:bodyPr/>
          <a:lstStyle/>
          <a:p>
            <a:r>
              <a:rPr lang="sv-SE" sz="2200" dirty="0"/>
              <a:t>Bevara naturvärden och skydda känsliga arter:</a:t>
            </a:r>
          </a:p>
          <a:p>
            <a:pPr lvl="1"/>
            <a:r>
              <a:rPr lang="sv-SE" sz="2200" dirty="0"/>
              <a:t>Lax, öring och mört</a:t>
            </a:r>
          </a:p>
          <a:p>
            <a:pPr lvl="1"/>
            <a:r>
              <a:rPr lang="sv-SE" sz="2200" dirty="0"/>
              <a:t>Flodkräfta</a:t>
            </a:r>
          </a:p>
          <a:p>
            <a:pPr lvl="1"/>
            <a:r>
              <a:rPr lang="sv-SE" sz="2200" dirty="0"/>
              <a:t>Flodpärlmussla </a:t>
            </a:r>
          </a:p>
          <a:p>
            <a:pPr lvl="1"/>
            <a:r>
              <a:rPr lang="sv-SE" sz="2200" dirty="0"/>
              <a:t>Bottenfauna</a:t>
            </a:r>
          </a:p>
          <a:p>
            <a:pPr lvl="1"/>
            <a:r>
              <a:rPr lang="sv-SE" sz="2200" dirty="0"/>
              <a:t>Positivt för andra djur som lever och hittar föda vid vatten, tex utter och fåglar.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012060E-35B4-3AEA-19B5-BFABBDB6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369405"/>
            <a:ext cx="10440000" cy="1404000"/>
          </a:xfrm>
        </p:spPr>
        <p:txBody>
          <a:bodyPr/>
          <a:lstStyle/>
          <a:p>
            <a:r>
              <a:rPr lang="sv-SE" dirty="0"/>
              <a:t>Varför är kalkningen viktig?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F337E70-A5C6-D6E6-44B8-B0F1E12EDE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0ED8E80-265D-036D-2A46-4ED074C13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1617"/>
            <a:ext cx="5108713" cy="232189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9231274-B384-62A6-9F9C-56BD170D4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"/>
          <a:stretch/>
        </p:blipFill>
        <p:spPr>
          <a:xfrm>
            <a:off x="7515077" y="3901617"/>
            <a:ext cx="4702487" cy="232189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F79A9B1-353E-09C9-D5A3-650A17038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7" r="5667" b="5116"/>
          <a:stretch/>
        </p:blipFill>
        <p:spPr>
          <a:xfrm>
            <a:off x="4740316" y="3901617"/>
            <a:ext cx="3179893" cy="232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1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2E56C8C-D993-B340-0BEC-801CD7CD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56" y="1139048"/>
            <a:ext cx="10960907" cy="4579904"/>
          </a:xfrm>
        </p:spPr>
        <p:txBody>
          <a:bodyPr/>
          <a:lstStyle/>
          <a:p>
            <a:pPr marL="268288" lvl="1"/>
            <a:r>
              <a:rPr lang="sv-SE" sz="2000" dirty="0"/>
              <a:t>Kalkningen bidrar med många mervärden:</a:t>
            </a:r>
          </a:p>
          <a:p>
            <a:pPr marL="725488" lvl="2"/>
            <a:r>
              <a:rPr lang="sv-SE" sz="1800" dirty="0"/>
              <a:t>Rekreation och sportfiske. Fisketurism är viktig för det lokala näringslivet.</a:t>
            </a:r>
          </a:p>
          <a:p>
            <a:pPr marL="725488" lvl="2"/>
            <a:r>
              <a:rPr lang="sv-SE" sz="1800" dirty="0"/>
              <a:t>Samhällsekonomisk analys som gjordes 2021 visar tydligt att nyttan med kalkningen är mångdubbelt större än kostnaden.</a:t>
            </a:r>
          </a:p>
          <a:p>
            <a:pPr marL="268288" lvl="1"/>
            <a:r>
              <a:rPr lang="sv-SE" sz="2000" dirty="0"/>
              <a:t>Kalkningen bidrar till att uppfylla:</a:t>
            </a:r>
          </a:p>
          <a:p>
            <a:pPr marL="725488" lvl="2"/>
            <a:r>
              <a:rPr lang="sv-SE" sz="1800" dirty="0"/>
              <a:t>Miljömålen ”Bara naturlig försurning” och ”Levande sjöar och vattendrag”</a:t>
            </a:r>
          </a:p>
          <a:p>
            <a:pPr marL="725488" lvl="2"/>
            <a:r>
              <a:rPr lang="sv-SE" sz="1800" dirty="0"/>
              <a:t>Agenda 2030 – mål 15, Ekosystem och biologisk mångfald</a:t>
            </a:r>
          </a:p>
          <a:p>
            <a:pPr marL="725488" lvl="2"/>
            <a:r>
              <a:rPr lang="sv-SE" sz="1800" dirty="0"/>
              <a:t>EU:s ramdirektiv för vatten – God ekologisk status</a:t>
            </a:r>
          </a:p>
          <a:p>
            <a:pPr marL="725488" lvl="2"/>
            <a:r>
              <a:rPr lang="sv-SE" sz="1800" dirty="0"/>
              <a:t>Miljökvalitetsnormer för vatten</a:t>
            </a:r>
          </a:p>
          <a:p>
            <a:pPr marL="725488" lvl="2"/>
            <a:r>
              <a:rPr lang="sv-SE" sz="1800" dirty="0"/>
              <a:t>Art-och habitatdirektivet</a:t>
            </a:r>
          </a:p>
          <a:p>
            <a:pPr marL="268288" lvl="1"/>
            <a:r>
              <a:rPr lang="sv-SE" sz="2000" dirty="0"/>
              <a:t>Andra åtgärder i vatten blir i många fall verkningslösa om vi slutar kalka</a:t>
            </a:r>
          </a:p>
          <a:p>
            <a:pPr marL="725488" lvl="2"/>
            <a:r>
              <a:rPr lang="sv-SE" sz="1800" dirty="0"/>
              <a:t>Tex åtgärder vid vattenkraftverk, utrivning vandringshinder, restaurering av akvatiska miljöer/lekbottnar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012060E-35B4-3AEA-19B5-BFABBDB6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369405"/>
            <a:ext cx="10440000" cy="1404000"/>
          </a:xfrm>
        </p:spPr>
        <p:txBody>
          <a:bodyPr/>
          <a:lstStyle/>
          <a:p>
            <a:r>
              <a:rPr lang="sv-SE" dirty="0"/>
              <a:t>Varför är kalkningen viktig?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F337E70-A5C6-D6E6-44B8-B0F1E12EDE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73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2074958-2313-E8D2-D1EF-B72D3C147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70" y="1192696"/>
            <a:ext cx="11084576" cy="4396241"/>
          </a:xfrm>
        </p:spPr>
        <p:txBody>
          <a:bodyPr/>
          <a:lstStyle/>
          <a:p>
            <a:r>
              <a:rPr lang="sv-SE" dirty="0"/>
              <a:t>Nissans ARO – ligger i det område som påverkats hårdast av försurning.</a:t>
            </a:r>
          </a:p>
          <a:p>
            <a:r>
              <a:rPr lang="sv-SE" dirty="0"/>
              <a:t>Kalkningen startade 1979 med sjökalkning i Stora </a:t>
            </a:r>
            <a:r>
              <a:rPr lang="sv-SE" dirty="0" err="1"/>
              <a:t>Allgunnen</a:t>
            </a:r>
            <a:r>
              <a:rPr lang="sv-SE" dirty="0"/>
              <a:t> i Hylte kommun och </a:t>
            </a:r>
            <a:r>
              <a:rPr lang="sv-SE" dirty="0" err="1"/>
              <a:t>Hurven</a:t>
            </a:r>
            <a:r>
              <a:rPr lang="sv-SE" dirty="0"/>
              <a:t> i Gislaveds kommun.</a:t>
            </a:r>
          </a:p>
          <a:p>
            <a:r>
              <a:rPr lang="sv-SE" dirty="0"/>
              <a:t>Under 1980-talet och början på 1990-talet utökades kalkningen och som mest spreds ca 10 000 ton kalk/år </a:t>
            </a:r>
          </a:p>
          <a:p>
            <a:r>
              <a:rPr lang="sv-SE" dirty="0"/>
              <a:t>I dag kalkas 66 vattendragsstäckor och 116 sjöar. Den årliga kalkspridningen ligger numera på cirka 5 350 ton kalk, till en kostnad av cirka 10 Mkr.</a:t>
            </a:r>
          </a:p>
          <a:p>
            <a:r>
              <a:rPr lang="sv-SE" dirty="0"/>
              <a:t>Motiv för kalkningen:</a:t>
            </a:r>
          </a:p>
          <a:p>
            <a:pPr lvl="1"/>
            <a:r>
              <a:rPr lang="sv-SE" sz="1600" dirty="0"/>
              <a:t>Lax - i Nissans nedre delar och i biflöden upp till </a:t>
            </a:r>
            <a:r>
              <a:rPr lang="sv-SE" sz="1600" dirty="0" err="1"/>
              <a:t>Sännanån</a:t>
            </a:r>
            <a:endParaRPr lang="sv-SE" sz="1600" dirty="0"/>
          </a:p>
          <a:p>
            <a:pPr lvl="1"/>
            <a:r>
              <a:rPr lang="sv-SE" sz="1600" dirty="0"/>
              <a:t>Öring i vattendrag</a:t>
            </a:r>
          </a:p>
          <a:p>
            <a:pPr lvl="1"/>
            <a:r>
              <a:rPr lang="sv-SE" sz="1600" dirty="0"/>
              <a:t>Mört i sjöar</a:t>
            </a:r>
          </a:p>
          <a:p>
            <a:pPr lvl="1"/>
            <a:r>
              <a:rPr lang="sv-SE" sz="1600" dirty="0"/>
              <a:t>Flodkräfta (målart i 11 sjöar och 5 vattendrag)</a:t>
            </a:r>
          </a:p>
          <a:p>
            <a:pPr lvl="1"/>
            <a:r>
              <a:rPr lang="sv-SE" sz="1600" dirty="0"/>
              <a:t>Flodpärlmussla (målart i 9 vattendrag)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30EF31E-011B-A2C7-74B4-CCBA86BF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63" y="383679"/>
            <a:ext cx="10440000" cy="1404000"/>
          </a:xfrm>
        </p:spPr>
        <p:txBody>
          <a:bodyPr/>
          <a:lstStyle/>
          <a:p>
            <a:r>
              <a:rPr lang="sv-SE" dirty="0"/>
              <a:t>Kalkningen i Nissan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65F5841-E1E9-ACBE-B1AA-021826BD39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936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0C25F2B-E95E-46A3-EE9A-44FA7260D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307" r="5309" b="3086"/>
          <a:stretch/>
        </p:blipFill>
        <p:spPr>
          <a:xfrm>
            <a:off x="6096000" y="0"/>
            <a:ext cx="5289589" cy="6858000"/>
          </a:xfrm>
          <a:prstGeom prst="rect">
            <a:avLst/>
          </a:prstGeom>
          <a:noFill/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AE524436-1046-238D-B1FB-D12089D83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126" y="855752"/>
            <a:ext cx="4617371" cy="2236769"/>
          </a:xfrm>
        </p:spPr>
        <p:txBody>
          <a:bodyPr wrap="square" anchor="t">
            <a:normAutofit fontScale="90000"/>
          </a:bodyPr>
          <a:lstStyle/>
          <a:p>
            <a:r>
              <a:rPr lang="sv-SE" sz="3800" dirty="0"/>
              <a:t>Kalkade sjöar och vattendrag inom Nissans ARO</a:t>
            </a:r>
          </a:p>
        </p:txBody>
      </p:sp>
    </p:spTree>
    <p:extLst>
      <p:ext uri="{BB962C8B-B14F-4D97-AF65-F5344CB8AC3E}">
        <p14:creationId xmlns:p14="http://schemas.microsoft.com/office/powerpoint/2010/main" val="3653179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B29C924-BE25-6B7F-E375-6FF16587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7" y="391682"/>
            <a:ext cx="11665227" cy="1404000"/>
          </a:xfrm>
        </p:spPr>
        <p:txBody>
          <a:bodyPr/>
          <a:lstStyle/>
          <a:p>
            <a:r>
              <a:rPr lang="sv-SE" sz="4000" dirty="0"/>
              <a:t>Kalkspridning inom Nissans avrinningsområde</a:t>
            </a:r>
            <a:br>
              <a:rPr lang="sv-SE" sz="4800" dirty="0"/>
            </a:b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61F51E5-6A0F-17E2-10F9-2FB3FF87CB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FAFE70E-A81E-E25A-A5AB-B14DC32DC7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0779376"/>
              </p:ext>
            </p:extLst>
          </p:nvPr>
        </p:nvGraphicFramePr>
        <p:xfrm>
          <a:off x="526774" y="1282148"/>
          <a:ext cx="10058400" cy="4769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9391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8B291BC-EBEE-BB00-75C0-B9300467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03" y="1629000"/>
            <a:ext cx="9644737" cy="3600000"/>
          </a:xfrm>
        </p:spPr>
        <p:txBody>
          <a:bodyPr/>
          <a:lstStyle/>
          <a:p>
            <a:r>
              <a:rPr lang="sv-SE" dirty="0"/>
              <a:t>Medlen till kalkning har minskat samtidigt som kostnaderna har ökat! </a:t>
            </a:r>
          </a:p>
          <a:p>
            <a:r>
              <a:rPr lang="sv-SE" dirty="0"/>
              <a:t>De flesta länen saknar medel till kalkningen och har blivit tvungna att minska ner på kalkningen</a:t>
            </a:r>
          </a:p>
          <a:p>
            <a:pPr lvl="1"/>
            <a:r>
              <a:rPr lang="sv-SE" dirty="0"/>
              <a:t>Prioriteringar bla utifrån naturvärden och hur väl kalkningen fungerar</a:t>
            </a:r>
          </a:p>
          <a:p>
            <a:r>
              <a:rPr lang="sv-SE" dirty="0"/>
              <a:t>Hittills har endast mindre neddragningar gjorts inom Nissans ARO (Torvsjön och Toftasjön i Halmstad), risk för fler neddragningar de kommande åren.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4002253-7A6C-4E74-44B9-C6DC30F4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63" y="685665"/>
            <a:ext cx="10440000" cy="1404000"/>
          </a:xfrm>
        </p:spPr>
        <p:txBody>
          <a:bodyPr/>
          <a:lstStyle/>
          <a:p>
            <a:r>
              <a:rPr lang="sv-SE" dirty="0"/>
              <a:t>Ekonomiska utmaningar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5EB98E76-42E0-ACED-88A5-D3432EFB75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1A255E1-526E-CCE7-D506-DDE77031C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4" t="10175" r="-17004"/>
          <a:stretch/>
        </p:blipFill>
        <p:spPr>
          <a:xfrm>
            <a:off x="712703" y="4125825"/>
            <a:ext cx="5325077" cy="242433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79428ED-AFDE-4263-DD45-6FC033460578}"/>
              </a:ext>
            </a:extLst>
          </p:cNvPr>
          <p:cNvSpPr txBox="1"/>
          <p:nvPr/>
        </p:nvSpPr>
        <p:spPr>
          <a:xfrm>
            <a:off x="5075434" y="6088499"/>
            <a:ext cx="150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Båtkalkning i Torvsjön 2021</a:t>
            </a:r>
          </a:p>
        </p:txBody>
      </p:sp>
    </p:spTree>
    <p:extLst>
      <p:ext uri="{BB962C8B-B14F-4D97-AF65-F5344CB8AC3E}">
        <p14:creationId xmlns:p14="http://schemas.microsoft.com/office/powerpoint/2010/main" val="3275471946"/>
      </p:ext>
    </p:extLst>
  </p:cSld>
  <p:clrMapOvr>
    <a:masterClrMapping/>
  </p:clrMapOvr>
</p:sld>
</file>

<file path=ppt/theme/theme1.xml><?xml version="1.0" encoding="utf-8"?>
<a:theme xmlns:a="http://schemas.openxmlformats.org/drawingml/2006/main" name="2_Länsstyrelsen 2023 Formell, lugn &amp; naturlig">
  <a:themeElements>
    <a:clrScheme name="Lst_formell_värdig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3452"/>
      </a:accent1>
      <a:accent2>
        <a:srgbClr val="7BA2B2"/>
      </a:accent2>
      <a:accent3>
        <a:srgbClr val="28607E"/>
      </a:accent3>
      <a:accent4>
        <a:srgbClr val="595954"/>
      </a:accent4>
      <a:accent5>
        <a:srgbClr val="EEEEEE"/>
      </a:accent5>
      <a:accent6>
        <a:srgbClr val="C2AB61"/>
      </a:accent6>
      <a:hlink>
        <a:srgbClr val="28607E"/>
      </a:hlink>
      <a:folHlink>
        <a:srgbClr val="7BA2B2"/>
      </a:folHlink>
    </a:clrScheme>
    <a:fontScheme name="Anpassa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_formell_värdig_Halland 2024-04-24.potx" id="{BC37BD5E-2680-47D6-B82D-14B80A310C8C}" vid="{73254B76-69FA-4601-87B0-A5B6F2BB318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Presentationsmall_formell_värdig_Halland 2024</Template>
  <TotalTime>1820</TotalTime>
  <Words>1041</Words>
  <Application>Microsoft Office PowerPoint</Application>
  <PresentationFormat>Bredbild</PresentationFormat>
  <Paragraphs>87</Paragraphs>
  <Slides>10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8" baseType="lpstr">
      <vt:lpstr>-apple-system</vt:lpstr>
      <vt:lpstr>Arial</vt:lpstr>
      <vt:lpstr>Calibri</vt:lpstr>
      <vt:lpstr>Open Sans</vt:lpstr>
      <vt:lpstr>PalatinoLinotype-Roman</vt:lpstr>
      <vt:lpstr>Segoe UI Semibold</vt:lpstr>
      <vt:lpstr>Times New Roman</vt:lpstr>
      <vt:lpstr>2_Länsstyrelsen 2023 Formell, lugn &amp; naturlig</vt:lpstr>
      <vt:lpstr>Försurning och kalkning i Nissan</vt:lpstr>
      <vt:lpstr>Kort om försurningens historik</vt:lpstr>
      <vt:lpstr>Kalkning – motverkar försurningens negativa effekter!</vt:lpstr>
      <vt:lpstr>Varför är kalkningen viktig?</vt:lpstr>
      <vt:lpstr>Varför är kalkningen viktig?</vt:lpstr>
      <vt:lpstr>Kalkningen i Nissan</vt:lpstr>
      <vt:lpstr>Kalkade sjöar och vattendrag inom Nissans ARO</vt:lpstr>
      <vt:lpstr>Kalkspridning inom Nissans avrinningsområde </vt:lpstr>
      <vt:lpstr>Ekonomiska utmaningar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Westberg Helena</dc:creator>
  <cp:lastModifiedBy>Wellbro Kajsa</cp:lastModifiedBy>
  <cp:revision>31</cp:revision>
  <dcterms:created xsi:type="dcterms:W3CDTF">2024-09-26T09:15:03Z</dcterms:created>
  <dcterms:modified xsi:type="dcterms:W3CDTF">2024-10-17T14:11:03Z</dcterms:modified>
</cp:coreProperties>
</file>