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3" r:id="rId3"/>
    <p:sldId id="261" r:id="rId4"/>
    <p:sldId id="262" r:id="rId5"/>
    <p:sldId id="314" r:id="rId6"/>
    <p:sldId id="315" r:id="rId7"/>
    <p:sldId id="316" r:id="rId8"/>
    <p:sldId id="988" r:id="rId9"/>
    <p:sldId id="259" r:id="rId10"/>
    <p:sldId id="984" r:id="rId11"/>
    <p:sldId id="306" r:id="rId12"/>
    <p:sldId id="308" r:id="rId13"/>
    <p:sldId id="311" r:id="rId14"/>
    <p:sldId id="303" r:id="rId15"/>
    <p:sldId id="281" r:id="rId16"/>
    <p:sldId id="987" r:id="rId17"/>
    <p:sldId id="983" r:id="rId18"/>
    <p:sldId id="989" r:id="rId19"/>
    <p:sldId id="985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hne Joel" initials="DJ" lastIdx="1" clrIdx="0">
    <p:extLst>
      <p:ext uri="{19B8F6BF-5375-455C-9EA6-DF929625EA0E}">
        <p15:presenceInfo xmlns:p15="http://schemas.microsoft.com/office/powerpoint/2012/main" userId="S-1-5-21-42759043-1863254488-1271470576-29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97" autoAdjust="0"/>
    <p:restoredTop sz="83509" autoAdjust="0"/>
  </p:normalViewPr>
  <p:slideViewPr>
    <p:cSldViewPr snapToGrid="0">
      <p:cViewPr varScale="1">
        <p:scale>
          <a:sx n="115" d="100"/>
          <a:sy n="115" d="100"/>
        </p:scale>
        <p:origin x="108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1128" y="10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40E2EC0-CFAD-4231-8372-DF5CDC5497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7D48D3-EFB7-4B3E-A99A-5873243CD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AB844-5124-4B63-9A01-94DB6F4C5084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272B7D2-1A3C-4109-9435-F7EEE1E528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303652F-7098-4EBD-94E1-AD31E5728E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EEEDF-EF62-491D-9384-6BBCFCAB55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46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AFDC1-7934-4ADE-8A01-DF04F77B2F3C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89E91-B0FD-4006-B54A-86D0A8D931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/>
              <a:t>- Markanvändning (utdikning)</a:t>
            </a:r>
            <a:br>
              <a:rPr lang="sv-SE" b="0" dirty="0"/>
            </a:br>
            <a:r>
              <a:rPr lang="sv-SE" b="0" dirty="0"/>
              <a:t>- Sjösänkningar</a:t>
            </a:r>
            <a:br>
              <a:rPr lang="sv-SE" b="0" dirty="0"/>
            </a:br>
            <a:r>
              <a:rPr lang="sv-SE" b="0" dirty="0"/>
              <a:t>- Regleringar</a:t>
            </a:r>
            <a:br>
              <a:rPr lang="sv-SE" b="0" dirty="0"/>
            </a:br>
            <a:r>
              <a:rPr lang="sv-SE" b="0" dirty="0"/>
              <a:t>- Vattenuttag</a:t>
            </a:r>
            <a:br>
              <a:rPr lang="sv-SE" b="0" dirty="0"/>
            </a:br>
            <a:r>
              <a:rPr lang="sv-SE" b="0" dirty="0"/>
              <a:t>- Klimatförändringar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89E91-B0FD-4006-B54A-86D0A8D9316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246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Generell ökning av nederbörd.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Skillnaden är egentligen lagring snö</a:t>
            </a:r>
          </a:p>
          <a:p>
            <a:r>
              <a:rPr lang="sv-SE" dirty="0"/>
              <a:t>Sommarhalvåret tar avdunstningen över (torrare än nu)</a:t>
            </a:r>
          </a:p>
          <a:p>
            <a:endParaRPr lang="sv-SE" dirty="0"/>
          </a:p>
          <a:p>
            <a:r>
              <a:rPr lang="sv-SE" dirty="0"/>
              <a:t>	Kom ihåg…. Medelvärden, förändringar i </a:t>
            </a:r>
            <a:r>
              <a:rPr lang="sv-SE" dirty="0" err="1"/>
              <a:t>extremnedebörd</a:t>
            </a:r>
            <a:r>
              <a:rPr lang="sv-SE" dirty="0"/>
              <a:t> slår inte igenom. Tex åskskurar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Markavrinning:</a:t>
            </a:r>
          </a:p>
          <a:p>
            <a:r>
              <a:rPr lang="sv-SE" dirty="0"/>
              <a:t>Kraftig ökning i avrinning vintertid på grund av snösmältning </a:t>
            </a:r>
            <a:r>
              <a:rPr lang="sv-SE" dirty="0" err="1"/>
              <a:t>vinterid.</a:t>
            </a:r>
            <a:r>
              <a:rPr lang="sv-SE" dirty="0"/>
              <a:t>. Minskad maj/juni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89E91-B0FD-4006-B54A-86D0A8D9316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04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Några representativa vattendrag (ej hårt reglerade). Skillnader mellan vattendrag, tex regleringar. Speciellt när det kommer till förändring i extremer.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Också att det finns en naturlig variabilitet och alla förändringar kan inte tillskrivas klimatförändringar, även om 30-årsmedel.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Ås: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Nu: Blötare vintrar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Källstorp</a:t>
            </a:r>
            <a:r>
              <a:rPr lang="sv-SE" dirty="0"/>
              <a:t>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Nu: Vårfloden minskat kraftigt.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Vattholma</a:t>
            </a:r>
            <a:r>
              <a:rPr lang="sv-SE" dirty="0"/>
              <a:t>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Nu: ökade, vinterflöden, minskad vårflod, torrare sommar/höst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Hassela: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Nu: Minskad och förskjuten vårflod’			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Torne träsk: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Nu: Kraftigare vårflod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Framtid: ökade höst/vinterflöden, minskad och tidigarelagd vårflod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89E91-B0FD-4006-B54A-86D0A8D9316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870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Ökade medelflöden i norra Sverige, oförändrade eller minskade flöden i Södra Sverige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Mycket samma drag i förändringar som de vi redan observerat men </a:t>
            </a:r>
            <a:r>
              <a:rPr lang="sv-SE" dirty="0" err="1"/>
              <a:t>försärkta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Södra: Mer flöde vintertid, minskad eller utebliven vårflod, minskad flöde sommar/höst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 mellersta </a:t>
            </a:r>
            <a:r>
              <a:rPr lang="sv-SE" dirty="0" err="1"/>
              <a:t>norrland</a:t>
            </a:r>
            <a:r>
              <a:rPr lang="sv-SE" dirty="0"/>
              <a:t> (Hassela), ändrad säsong för lågflöden, kraftigt minskad vårflod och tidigarelagd </a:t>
            </a:r>
            <a:r>
              <a:rPr lang="sv-SE" dirty="0" err="1"/>
              <a:t>vårlod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Norra Sverige: ökade vinterflöden, tidigarelagd och minskad vårflod,,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ÅS: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Nu: Blötare vintrar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Framtiden: </a:t>
            </a:r>
            <a:r>
              <a:rPr lang="sv-SE" dirty="0" err="1"/>
              <a:t>framförat</a:t>
            </a:r>
            <a:r>
              <a:rPr lang="sv-SE" dirty="0"/>
              <a:t> blötare vintrar, tendens torrare somrar.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Källstorp</a:t>
            </a:r>
            <a:r>
              <a:rPr lang="sv-SE" dirty="0"/>
              <a:t>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Nu: Vårfloden minskat kraftigt.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Framtid: Torrare höstar (längre växtsäsong)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Vattholma</a:t>
            </a:r>
            <a:r>
              <a:rPr lang="sv-SE" dirty="0"/>
              <a:t>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Nu: ökade, vinterflöden, minskad vårflod, torrare sommar/höst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Framtid: Blötare vintrar och </a:t>
            </a:r>
            <a:r>
              <a:rPr lang="sv-SE" dirty="0" err="1"/>
              <a:t>yterligare</a:t>
            </a:r>
            <a:r>
              <a:rPr lang="sv-SE" dirty="0"/>
              <a:t> minskad vårflod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Hassela: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Nu: Minskad och förskjuten vårflod’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Framtid: Ökade vinterflöden, ytterligare minskad vårflod, tendens till torrare somrar och </a:t>
            </a:r>
            <a:r>
              <a:rPr lang="sv-SE" dirty="0" err="1"/>
              <a:t>höstart</a:t>
            </a:r>
            <a:r>
              <a:rPr lang="sv-SE" dirty="0"/>
              <a:t>. Går från att </a:t>
            </a:r>
            <a:r>
              <a:rPr lang="sv-SE" dirty="0" err="1"/>
              <a:t>vintnersäsongen</a:t>
            </a:r>
            <a:r>
              <a:rPr lang="sv-SE" dirty="0"/>
              <a:t> är lågflödessäsong till att det blir sommar/höst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		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Torne träsk: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Nu: Kraftigare vårflod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Framtid: ökade höst/vinterflöden, minskad och tidigarelagd vårflod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  <a:p>
            <a:r>
              <a:rPr lang="sv-SE" dirty="0"/>
              <a:t>	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89E91-B0FD-4006-B54A-86D0A8D9316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3478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Normalt största snövattendjup</a:t>
            </a:r>
          </a:p>
          <a:p>
            <a:r>
              <a:rPr lang="sv-SE" dirty="0"/>
              <a:t>Medel av 30 </a:t>
            </a:r>
            <a:r>
              <a:rPr lang="sv-SE" dirty="0" err="1"/>
              <a:t>årsmax</a:t>
            </a:r>
            <a:r>
              <a:rPr lang="sv-SE" dirty="0"/>
              <a:t>-värden</a:t>
            </a:r>
          </a:p>
          <a:p>
            <a:r>
              <a:rPr lang="sv-SE" dirty="0"/>
              <a:t>Också stor spridning i resultat.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89E91-B0FD-4006-B54A-86D0A8D9316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80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5310DCC-F93E-47D3-8AF1-73D83A535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903" y="3245810"/>
            <a:ext cx="5761253" cy="1101600"/>
          </a:xfrm>
        </p:spPr>
        <p:txBody>
          <a:bodyPr lIns="0" rIns="0" anchor="t">
            <a:noAutofit/>
          </a:bodyPr>
          <a:lstStyle>
            <a:lvl1pPr>
              <a:defRPr lang="sv-SE" sz="2800" strike="noStrike" kern="1200" cap="all" normalizeH="0" baseline="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sz="2800" cap="all" dirty="0">
                <a:latin typeface="Arial Black" panose="020B0A04020102020204" pitchFamily="34" charset="0"/>
              </a:rPr>
              <a:t>KLICKA här FÖR ATT LÄGGA TILL RUBRIK</a:t>
            </a:r>
            <a:endParaRPr lang="sv-SE" sz="2800" dirty="0">
              <a:latin typeface="Arial Black" panose="020B0A04020102020204" pitchFamily="34" charset="0"/>
            </a:endParaRP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D2798BB5-74F6-45AD-974C-42E3FC002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26230"/>
          <a:stretch/>
        </p:blipFill>
        <p:spPr>
          <a:xfrm>
            <a:off x="0" y="0"/>
            <a:ext cx="5143624" cy="429619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4F3F44B-59C9-43F6-90A6-293B49E3FACA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47903" y="2785367"/>
            <a:ext cx="5761254" cy="4214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b">
            <a:noAutofit/>
          </a:bodyPr>
          <a:lstStyle>
            <a:lvl1pPr marL="0" indent="0">
              <a:buFont typeface="Wingdings" pitchFamily="2" charset="2"/>
              <a:buNone/>
              <a:defRPr sz="1600" cap="all" baseline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617308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radig rubrik och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våradersrubrik"/>
          <p:cNvSpPr>
            <a:spLocks noGrp="1"/>
          </p:cNvSpPr>
          <p:nvPr>
            <p:ph type="title" hasCustomPrompt="1"/>
          </p:nvPr>
        </p:nvSpPr>
        <p:spPr>
          <a:xfrm>
            <a:off x="320400" y="360000"/>
            <a:ext cx="7801200" cy="954000"/>
          </a:xfrm>
        </p:spPr>
        <p:txBody>
          <a:bodyPr lIns="90000" rIns="90000" numCol="1" anchor="t">
            <a:noAutofit/>
          </a:bodyPr>
          <a:lstStyle>
            <a:lvl1pPr>
              <a:defRPr lang="sv-SE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</a:t>
            </a:r>
            <a:br>
              <a:rPr lang="sv-SE" sz="2800" dirty="0">
                <a:latin typeface="Arial Black" panose="020B0A04020102020204" pitchFamily="34" charset="0"/>
              </a:rPr>
            </a:br>
            <a:r>
              <a:rPr lang="sv-SE" sz="2800" dirty="0">
                <a:latin typeface="Arial Black" panose="020B0A04020102020204" pitchFamily="34" charset="0"/>
              </a:rPr>
              <a:t>tvåradig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314000"/>
            <a:ext cx="8280000" cy="3469500"/>
          </a:xfrm>
        </p:spPr>
        <p:txBody>
          <a:bodyPr lIns="0" tIns="46800" rIns="9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text </a:t>
            </a:r>
            <a:r>
              <a:rPr lang="en-US" dirty="0" err="1"/>
              <a:t>här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06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3003" userDrawn="1">
          <p15:clr>
            <a:srgbClr val="A4A3A4"/>
          </p15:clr>
        </p15:guide>
        <p15:guide id="5" pos="272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radig rubrik och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enradig rubriktext"/>
          <p:cNvSpPr>
            <a:spLocks noGrp="1"/>
          </p:cNvSpPr>
          <p:nvPr>
            <p:ph type="title" hasCustomPrompt="1"/>
          </p:nvPr>
        </p:nvSpPr>
        <p:spPr>
          <a:xfrm>
            <a:off x="320400" y="360000"/>
            <a:ext cx="7801200" cy="522000"/>
          </a:xfrm>
        </p:spPr>
        <p:txBody>
          <a:bodyPr wrap="none" lIns="90000" rIns="90000" anchor="t">
            <a:noAutofit/>
          </a:bodyPr>
          <a:lstStyle>
            <a:lvl1pPr>
              <a:defRPr lang="sv-SE" sz="2800" kern="1200" dirty="0" smtClean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enradig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900000"/>
            <a:ext cx="8280000" cy="3883500"/>
          </a:xfrm>
        </p:spPr>
        <p:txBody>
          <a:bodyPr lIns="0" rIns="9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text </a:t>
            </a:r>
            <a:r>
              <a:rPr lang="en-US" dirty="0" err="1"/>
              <a:t>här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66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72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300" y="3231607"/>
            <a:ext cx="6179635" cy="445539"/>
          </a:xfrm>
        </p:spPr>
        <p:txBody>
          <a:bodyPr wrap="none" lIns="0" tIns="0" rIns="0" bIns="0" anchor="b">
            <a:noAutofit/>
          </a:bodyPr>
          <a:lstStyle>
            <a:lvl1pPr>
              <a:defRPr sz="2800"/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Lägg till enradig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7E8DA9C-78FE-4812-B9DD-CE90A96D1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3" t="26230"/>
          <a:stretch/>
        </p:blipFill>
        <p:spPr>
          <a:xfrm>
            <a:off x="0" y="0"/>
            <a:ext cx="3095728" cy="42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35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3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radig 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400" y="360000"/>
            <a:ext cx="7801200" cy="954000"/>
          </a:xfrm>
        </p:spPr>
        <p:txBody>
          <a:bodyPr lIns="90000" rIns="90000" anchor="t">
            <a:noAutofit/>
          </a:bodyPr>
          <a:lstStyle>
            <a:lvl1pPr>
              <a:defRPr sz="2800"/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</a:t>
            </a:r>
            <a:br>
              <a:rPr lang="sv-SE" sz="2800" dirty="0">
                <a:latin typeface="Arial Black" panose="020B0A04020102020204" pitchFamily="34" charset="0"/>
              </a:rPr>
            </a:br>
            <a:r>
              <a:rPr lang="sv-SE" sz="2800" dirty="0">
                <a:latin typeface="Arial Black" panose="020B0A04020102020204" pitchFamily="34" charset="0"/>
              </a:rPr>
              <a:t>tvåradig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2000" y="1314000"/>
            <a:ext cx="4071600" cy="3469500"/>
          </a:xfrm>
        </p:spPr>
        <p:txBody>
          <a:bodyPr lIns="0" rIns="9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58B9-0CDE-4ACD-9AC5-5F98243B517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0400" y="1314000"/>
            <a:ext cx="4071600" cy="3469500"/>
          </a:xfrm>
        </p:spPr>
        <p:txBody>
          <a:bodyPr lIns="0" rIns="9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263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2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radig 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400" y="360000"/>
            <a:ext cx="7801200" cy="522000"/>
          </a:xfrm>
        </p:spPr>
        <p:txBody>
          <a:bodyPr wrap="none" lIns="90000" rIns="90000" anchor="t">
            <a:noAutofit/>
          </a:bodyPr>
          <a:lstStyle>
            <a:lvl1pPr>
              <a:defRPr sz="2800"/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enradig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EF37DA-0A85-47F2-981D-1B490AB1345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900000"/>
            <a:ext cx="4071600" cy="3883500"/>
          </a:xfrm>
        </p:spPr>
        <p:txBody>
          <a:bodyPr lIns="0" rIns="9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3C1729-F0A6-4BD0-A690-71513CC0338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0400" y="900000"/>
            <a:ext cx="4071600" cy="3883500"/>
          </a:xfrm>
        </p:spPr>
        <p:txBody>
          <a:bodyPr lIns="0" rIns="9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463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72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83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273844"/>
            <a:ext cx="695065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369219"/>
            <a:ext cx="7775576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2BFC3C-D1D7-47F8-AD1E-FE1B9FBF854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00" y="194400"/>
            <a:ext cx="471700" cy="1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7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  <p:sldLayoutId id="2147483662" r:id="rId5"/>
    <p:sldLayoutId id="2147483664" r:id="rId6"/>
    <p:sldLayoutId id="214748365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hi.se/klimat/framtidens-klimat/fordjupade-klimatscenarier/hyd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hyperlink" Target="https://pubs.usgs.gov/gip/dynamic/historical.html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ercke.com/content/last-ice-age-978-3-14-100790-9-26-1-0/content/last-ice-age-978-3-14-100790-9-26-1-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A41393-1EF7-4670-B188-DF98E1B8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påverkas Sveriges hydrologi av den globala uppvärmningen? 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BF8334E-3F2D-4FA4-BCCD-082C7FA24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Peter Berg &amp; Joel Dahné</a:t>
            </a:r>
          </a:p>
        </p:txBody>
      </p:sp>
    </p:spTree>
    <p:extLst>
      <p:ext uri="{BB962C8B-B14F-4D97-AF65-F5344CB8AC3E}">
        <p14:creationId xmlns:p14="http://schemas.microsoft.com/office/powerpoint/2010/main" val="302160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DDED05-A79B-47D2-8098-CD9E575E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Klimatförändringar i Sverige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9E12B7-5923-4A39-9882-CFEAD603FC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SMHIs klimatscenariotjänst presenterar de senaste resultaten om framtida projektioner om Sveriges klimat för </a:t>
            </a:r>
            <a:r>
              <a:rPr lang="sv-SE" dirty="0" err="1"/>
              <a:t>Meterorologi</a:t>
            </a:r>
            <a:r>
              <a:rPr lang="sv-SE" dirty="0"/>
              <a:t>, Hydrologi och Oceanografi</a:t>
            </a:r>
          </a:p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06A611B-3A85-4527-BB68-6B287406316F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5035924" y="1461460"/>
            <a:ext cx="3676276" cy="332204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F9E3ADE-99F4-4AA9-8922-9ACD7B7638F0}"/>
              </a:ext>
            </a:extLst>
          </p:cNvPr>
          <p:cNvSpPr/>
          <p:nvPr/>
        </p:nvSpPr>
        <p:spPr>
          <a:xfrm>
            <a:off x="4640263" y="7357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hlinkClick r:id="rId3"/>
              </a:rPr>
              <a:t>https://www.smhi.se/klimat/framtidens-klimat/fordjupade-klimatscenarier/hyd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785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F61C000-1A45-427A-ADA3-509EFEF3C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804" y="942605"/>
            <a:ext cx="4027180" cy="404485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EA39C4E-5BA2-47C6-90F9-7B92E035B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41" y="882466"/>
            <a:ext cx="4023588" cy="4044858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CFFA9D44-08FA-42F4-98FF-525600920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09" y="456791"/>
            <a:ext cx="3521491" cy="425675"/>
          </a:xfrm>
        </p:spPr>
        <p:txBody>
          <a:bodyPr/>
          <a:lstStyle/>
          <a:p>
            <a:r>
              <a:rPr lang="sv-SE" dirty="0"/>
              <a:t>Effektiv nederbörd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35F0645-CFD4-4C36-9C80-64B65B0EBC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653" y="2408755"/>
            <a:ext cx="563895" cy="1179547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96BC1A9-F132-435C-9176-2B464C9921CB}"/>
              </a:ext>
            </a:extLst>
          </p:cNvPr>
          <p:cNvSpPr/>
          <p:nvPr/>
        </p:nvSpPr>
        <p:spPr>
          <a:xfrm>
            <a:off x="3513111" y="892143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/>
              <a:t>RCP4,5 2071-2100</a:t>
            </a:r>
          </a:p>
          <a:p>
            <a:pPr algn="ctr"/>
            <a:r>
              <a:rPr lang="sv-SE" dirty="0"/>
              <a:t>Ref: 1971-2000</a:t>
            </a:r>
          </a:p>
        </p:txBody>
      </p:sp>
      <p:sp>
        <p:nvSpPr>
          <p:cNvPr id="48" name="Rubrik 8">
            <a:extLst>
              <a:ext uri="{FF2B5EF4-FFF2-40B4-BE49-F238E27FC236}">
                <a16:creationId xmlns:a16="http://schemas.microsoft.com/office/drawing/2014/main" id="{A5D401D6-A0EC-4F09-B350-2EF6B3F941FE}"/>
              </a:ext>
            </a:extLst>
          </p:cNvPr>
          <p:cNvSpPr txBox="1">
            <a:spLocks/>
          </p:cNvSpPr>
          <p:nvPr/>
        </p:nvSpPr>
        <p:spPr>
          <a:xfrm>
            <a:off x="5850220" y="459451"/>
            <a:ext cx="2104717" cy="425675"/>
          </a:xfrm>
          <a:prstGeom prst="rect">
            <a:avLst/>
          </a:prstGeom>
        </p:spPr>
        <p:txBody>
          <a:bodyPr vert="horz" wrap="none" lIns="90000" tIns="45720" rIns="9000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kern="1200" dirty="0" smtClean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dirty="0"/>
              <a:t>Avrinning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0959F36-DD10-49A1-8999-34061AAC12A4}"/>
              </a:ext>
            </a:extLst>
          </p:cNvPr>
          <p:cNvSpPr/>
          <p:nvPr/>
        </p:nvSpPr>
        <p:spPr>
          <a:xfrm>
            <a:off x="-26872" y="4897398"/>
            <a:ext cx="66065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i="1" dirty="0"/>
              <a:t>*SMHIs klimatscenariotjänst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F6F6F333-C74A-47BE-B5E7-7364DEF2D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5808" y="2432002"/>
            <a:ext cx="545077" cy="12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1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p 64">
            <a:extLst>
              <a:ext uri="{FF2B5EF4-FFF2-40B4-BE49-F238E27FC236}">
                <a16:creationId xmlns:a16="http://schemas.microsoft.com/office/drawing/2014/main" id="{AB806B56-EBFE-4367-A6E1-9B0849659B1F}"/>
              </a:ext>
            </a:extLst>
          </p:cNvPr>
          <p:cNvGrpSpPr>
            <a:grpSpLocks noChangeAspect="1"/>
          </p:cNvGrpSpPr>
          <p:nvPr/>
        </p:nvGrpSpPr>
        <p:grpSpPr>
          <a:xfrm>
            <a:off x="3761764" y="186575"/>
            <a:ext cx="2122088" cy="5084277"/>
            <a:chOff x="2759310" y="2601805"/>
            <a:chExt cx="3537728" cy="8287275"/>
          </a:xfrm>
        </p:grpSpPr>
        <p:grpSp>
          <p:nvGrpSpPr>
            <p:cNvPr id="66" name="Grupp 65">
              <a:extLst>
                <a:ext uri="{FF2B5EF4-FFF2-40B4-BE49-F238E27FC236}">
                  <a16:creationId xmlns:a16="http://schemas.microsoft.com/office/drawing/2014/main" id="{6D751017-2FFA-4448-AA90-CE2EDC529DCA}"/>
                </a:ext>
              </a:extLst>
            </p:cNvPr>
            <p:cNvGrpSpPr/>
            <p:nvPr/>
          </p:nvGrpSpPr>
          <p:grpSpPr>
            <a:xfrm>
              <a:off x="2759310" y="2601805"/>
              <a:ext cx="3537728" cy="8287275"/>
              <a:chOff x="2759310" y="2601805"/>
              <a:chExt cx="3537728" cy="8287275"/>
            </a:xfrm>
          </p:grpSpPr>
          <p:pic>
            <p:nvPicPr>
              <p:cNvPr id="70" name="Bildobjekt 69">
                <a:extLst>
                  <a:ext uri="{FF2B5EF4-FFF2-40B4-BE49-F238E27FC236}">
                    <a16:creationId xmlns:a16="http://schemas.microsoft.com/office/drawing/2014/main" id="{15711E53-1556-4C22-8597-9B9F23041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9310" y="2601805"/>
                <a:ext cx="3537728" cy="8287275"/>
              </a:xfrm>
              <a:prstGeom prst="rect">
                <a:avLst/>
              </a:prstGeom>
            </p:spPr>
          </p:pic>
          <p:sp>
            <p:nvSpPr>
              <p:cNvPr id="71" name="Ellips 70">
                <a:extLst>
                  <a:ext uri="{FF2B5EF4-FFF2-40B4-BE49-F238E27FC236}">
                    <a16:creationId xmlns:a16="http://schemas.microsoft.com/office/drawing/2014/main" id="{2A5A29DE-4816-4DD0-A343-312035437B4A}"/>
                  </a:ext>
                </a:extLst>
              </p:cNvPr>
              <p:cNvSpPr/>
              <p:nvPr/>
            </p:nvSpPr>
            <p:spPr>
              <a:xfrm>
                <a:off x="4854368" y="3207749"/>
                <a:ext cx="215348" cy="2144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3" name="Ellips 72">
                <a:extLst>
                  <a:ext uri="{FF2B5EF4-FFF2-40B4-BE49-F238E27FC236}">
                    <a16:creationId xmlns:a16="http://schemas.microsoft.com/office/drawing/2014/main" id="{F630AF26-A243-45AF-8A33-3B7C56890C54}"/>
                  </a:ext>
                </a:extLst>
              </p:cNvPr>
              <p:cNvSpPr/>
              <p:nvPr/>
            </p:nvSpPr>
            <p:spPr>
              <a:xfrm>
                <a:off x="4601170" y="7971614"/>
                <a:ext cx="215347" cy="2144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4" name="Ellips 73">
                <a:extLst>
                  <a:ext uri="{FF2B5EF4-FFF2-40B4-BE49-F238E27FC236}">
                    <a16:creationId xmlns:a16="http://schemas.microsoft.com/office/drawing/2014/main" id="{25AF450E-F2A6-4802-850B-C468E55657B3}"/>
                  </a:ext>
                </a:extLst>
              </p:cNvPr>
              <p:cNvSpPr/>
              <p:nvPr/>
            </p:nvSpPr>
            <p:spPr>
              <a:xfrm>
                <a:off x="3080620" y="9359524"/>
                <a:ext cx="215348" cy="2144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68" name="Ellips 67">
              <a:extLst>
                <a:ext uri="{FF2B5EF4-FFF2-40B4-BE49-F238E27FC236}">
                  <a16:creationId xmlns:a16="http://schemas.microsoft.com/office/drawing/2014/main" id="{ECE37D37-7619-4B78-8A3F-7BA8F7772D73}"/>
                </a:ext>
              </a:extLst>
            </p:cNvPr>
            <p:cNvSpPr/>
            <p:nvPr/>
          </p:nvSpPr>
          <p:spPr>
            <a:xfrm>
              <a:off x="4389627" y="6382373"/>
              <a:ext cx="215347" cy="2144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46AFC26A-6EB7-4544-8928-B885E2DF179F}"/>
              </a:ext>
            </a:extLst>
          </p:cNvPr>
          <p:cNvGrpSpPr>
            <a:grpSpLocks noChangeAspect="1"/>
          </p:cNvGrpSpPr>
          <p:nvPr/>
        </p:nvGrpSpPr>
        <p:grpSpPr>
          <a:xfrm>
            <a:off x="5973021" y="19453"/>
            <a:ext cx="3654942" cy="1936033"/>
            <a:chOff x="2287666" y="-37040"/>
            <a:chExt cx="4998608" cy="2647778"/>
          </a:xfrm>
        </p:grpSpPr>
        <p:pic>
          <p:nvPicPr>
            <p:cNvPr id="49" name="Bildobjekt 48">
              <a:extLst>
                <a:ext uri="{FF2B5EF4-FFF2-40B4-BE49-F238E27FC236}">
                  <a16:creationId xmlns:a16="http://schemas.microsoft.com/office/drawing/2014/main" id="{D7F26C70-2A02-41FD-AF83-D8B7EEFD967F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7666" y="270737"/>
              <a:ext cx="3348001" cy="2340001"/>
            </a:xfrm>
            <a:prstGeom prst="rect">
              <a:avLst/>
            </a:prstGeom>
          </p:spPr>
        </p:pic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9F0B420D-6E7F-4B40-B87B-73BC02530223}"/>
                </a:ext>
              </a:extLst>
            </p:cNvPr>
            <p:cNvSpPr txBox="1"/>
            <p:nvPr/>
          </p:nvSpPr>
          <p:spPr>
            <a:xfrm>
              <a:off x="2671100" y="-37040"/>
              <a:ext cx="4615174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/>
                <a:t>Torneträsk (Torneälven</a:t>
              </a:r>
              <a:endParaRPr lang="sv-SE" sz="1400" dirty="0"/>
            </a:p>
          </p:txBody>
        </p:sp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09DAC813-031B-444A-A33D-BDA1C18CBAEB}"/>
              </a:ext>
            </a:extLst>
          </p:cNvPr>
          <p:cNvGrpSpPr>
            <a:grpSpLocks noChangeAspect="1"/>
          </p:cNvGrpSpPr>
          <p:nvPr/>
        </p:nvGrpSpPr>
        <p:grpSpPr>
          <a:xfrm>
            <a:off x="5569981" y="3432511"/>
            <a:ext cx="3476329" cy="1710990"/>
            <a:chOff x="3364871" y="10051832"/>
            <a:chExt cx="4754332" cy="2340000"/>
          </a:xfrm>
        </p:grpSpPr>
        <p:pic>
          <p:nvPicPr>
            <p:cNvPr id="61" name="Bildobjekt 60">
              <a:extLst>
                <a:ext uri="{FF2B5EF4-FFF2-40B4-BE49-F238E27FC236}">
                  <a16:creationId xmlns:a16="http://schemas.microsoft.com/office/drawing/2014/main" id="{0B9A8E56-89A9-4E64-90D8-4D21A6426D56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3878" y="10051832"/>
              <a:ext cx="3265325" cy="2340000"/>
            </a:xfrm>
            <a:prstGeom prst="rect">
              <a:avLst/>
            </a:prstGeom>
          </p:spPr>
        </p:pic>
        <p:sp>
          <p:nvSpPr>
            <p:cNvPr id="60" name="textruta 59">
              <a:extLst>
                <a:ext uri="{FF2B5EF4-FFF2-40B4-BE49-F238E27FC236}">
                  <a16:creationId xmlns:a16="http://schemas.microsoft.com/office/drawing/2014/main" id="{FE1DCD88-9B5C-491A-BE01-71BE2B62F9A0}"/>
                </a:ext>
              </a:extLst>
            </p:cNvPr>
            <p:cNvSpPr txBox="1"/>
            <p:nvPr/>
          </p:nvSpPr>
          <p:spPr>
            <a:xfrm>
              <a:off x="3364871" y="10733193"/>
              <a:ext cx="3523576" cy="715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err="1"/>
                <a:t>Källstorp</a:t>
              </a:r>
              <a:r>
                <a:rPr lang="sv-SE" sz="1400" b="1" dirty="0"/>
                <a:t> </a:t>
              </a:r>
            </a:p>
            <a:p>
              <a:r>
                <a:rPr lang="sv-SE" sz="1400" b="1" dirty="0"/>
                <a:t>(</a:t>
              </a:r>
              <a:r>
                <a:rPr lang="sv-SE" sz="1400" b="1" dirty="0" err="1"/>
                <a:t>Ljungbyån</a:t>
              </a:r>
              <a:r>
                <a:rPr lang="sv-SE" sz="1400" b="1" dirty="0"/>
                <a:t>)</a:t>
              </a:r>
            </a:p>
          </p:txBody>
        </p:sp>
      </p:grpSp>
      <p:sp>
        <p:nvSpPr>
          <p:cNvPr id="63" name="textruta 62">
            <a:extLst>
              <a:ext uri="{FF2B5EF4-FFF2-40B4-BE49-F238E27FC236}">
                <a16:creationId xmlns:a16="http://schemas.microsoft.com/office/drawing/2014/main" id="{D983395F-16CA-4967-BCD5-3E76FF01F41E}"/>
              </a:ext>
            </a:extLst>
          </p:cNvPr>
          <p:cNvSpPr txBox="1"/>
          <p:nvPr/>
        </p:nvSpPr>
        <p:spPr>
          <a:xfrm>
            <a:off x="744135" y="-59977"/>
            <a:ext cx="3825071" cy="86738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sv-SE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Observerad förändring</a:t>
            </a:r>
          </a:p>
          <a:p>
            <a:pPr marL="0" indent="0" algn="l">
              <a:buNone/>
            </a:pPr>
            <a:r>
              <a:rPr lang="sv-SE" b="1" kern="0" dirty="0">
                <a:latin typeface="Arial" panose="020B0604020202020204" pitchFamily="34" charset="0"/>
                <a:cs typeface="Arial" panose="020B0604020202020204" pitchFamily="34" charset="0"/>
              </a:rPr>
              <a:t>1961-1990 </a:t>
            </a:r>
            <a:r>
              <a:rPr lang="sv-SE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till </a:t>
            </a:r>
            <a:r>
              <a:rPr lang="sv-SE" b="1" kern="0" dirty="0">
                <a:latin typeface="Arial" panose="020B0604020202020204" pitchFamily="34" charset="0"/>
                <a:cs typeface="Arial" panose="020B0604020202020204" pitchFamily="34" charset="0"/>
              </a:rPr>
              <a:t>1991-2020</a:t>
            </a:r>
            <a:endParaRPr lang="sv-SE" sz="1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Grupp 71">
            <a:extLst>
              <a:ext uri="{FF2B5EF4-FFF2-40B4-BE49-F238E27FC236}">
                <a16:creationId xmlns:a16="http://schemas.microsoft.com/office/drawing/2014/main" id="{D19D686C-60CB-4F2A-8BC4-BBBE0065D4D7}"/>
              </a:ext>
            </a:extLst>
          </p:cNvPr>
          <p:cNvGrpSpPr/>
          <p:nvPr/>
        </p:nvGrpSpPr>
        <p:grpSpPr>
          <a:xfrm>
            <a:off x="944381" y="2852756"/>
            <a:ext cx="2447850" cy="1953743"/>
            <a:chOff x="1157132" y="3175344"/>
            <a:chExt cx="2447850" cy="1953743"/>
          </a:xfrm>
        </p:grpSpPr>
        <p:pic>
          <p:nvPicPr>
            <p:cNvPr id="46" name="Bildobjekt 45">
              <a:extLst>
                <a:ext uri="{FF2B5EF4-FFF2-40B4-BE49-F238E27FC236}">
                  <a16:creationId xmlns:a16="http://schemas.microsoft.com/office/drawing/2014/main" id="{F8F4E065-FF47-4222-BDB4-50DF4ED95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7132" y="3418097"/>
              <a:ext cx="2447850" cy="1710990"/>
            </a:xfrm>
            <a:prstGeom prst="rect">
              <a:avLst/>
            </a:prstGeom>
          </p:spPr>
        </p:pic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8F68D947-FC3F-4DE8-9653-2CF22461DC2C}"/>
                </a:ext>
              </a:extLst>
            </p:cNvPr>
            <p:cNvSpPr txBox="1"/>
            <p:nvPr/>
          </p:nvSpPr>
          <p:spPr>
            <a:xfrm>
              <a:off x="1935817" y="3175344"/>
              <a:ext cx="1243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/>
                <a:t>Ås (Viskan)</a:t>
              </a:r>
            </a:p>
          </p:txBody>
        </p:sp>
      </p:grpSp>
      <p:cxnSp>
        <p:nvCxnSpPr>
          <p:cNvPr id="69" name="Rak koppling 68">
            <a:extLst>
              <a:ext uri="{FF2B5EF4-FFF2-40B4-BE49-F238E27FC236}">
                <a16:creationId xmlns:a16="http://schemas.microsoft.com/office/drawing/2014/main" id="{E2B4C040-36FA-46C7-BD8A-147EC2254CE8}"/>
              </a:ext>
            </a:extLst>
          </p:cNvPr>
          <p:cNvCxnSpPr>
            <a:cxnSpLocks/>
          </p:cNvCxnSpPr>
          <p:nvPr/>
        </p:nvCxnSpPr>
        <p:spPr>
          <a:xfrm>
            <a:off x="3415984" y="4229056"/>
            <a:ext cx="603104" cy="187343"/>
          </a:xfrm>
          <a:prstGeom prst="line">
            <a:avLst/>
          </a:prstGeom>
          <a:ln w="1778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Rak koppling 78">
            <a:extLst>
              <a:ext uri="{FF2B5EF4-FFF2-40B4-BE49-F238E27FC236}">
                <a16:creationId xmlns:a16="http://schemas.microsoft.com/office/drawing/2014/main" id="{8A4497E3-A4CA-40CF-86B3-6BFC6B38AD27}"/>
              </a:ext>
            </a:extLst>
          </p:cNvPr>
          <p:cNvCxnSpPr>
            <a:cxnSpLocks/>
          </p:cNvCxnSpPr>
          <p:nvPr/>
        </p:nvCxnSpPr>
        <p:spPr>
          <a:xfrm>
            <a:off x="5107101" y="634482"/>
            <a:ext cx="865920" cy="347626"/>
          </a:xfrm>
          <a:prstGeom prst="line">
            <a:avLst/>
          </a:prstGeom>
          <a:ln w="1778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upp 43">
            <a:extLst>
              <a:ext uri="{FF2B5EF4-FFF2-40B4-BE49-F238E27FC236}">
                <a16:creationId xmlns:a16="http://schemas.microsoft.com/office/drawing/2014/main" id="{F6AA2904-DFE3-46E3-A8F8-AC8698B5A2B6}"/>
              </a:ext>
            </a:extLst>
          </p:cNvPr>
          <p:cNvGrpSpPr>
            <a:grpSpLocks noChangeAspect="1"/>
          </p:cNvGrpSpPr>
          <p:nvPr/>
        </p:nvGrpSpPr>
        <p:grpSpPr>
          <a:xfrm>
            <a:off x="33043" y="924251"/>
            <a:ext cx="3690873" cy="1734935"/>
            <a:chOff x="4847420" y="4143119"/>
            <a:chExt cx="5047748" cy="2372746"/>
          </a:xfrm>
        </p:grpSpPr>
        <p:pic>
          <p:nvPicPr>
            <p:cNvPr id="45" name="Bildobjekt 44">
              <a:extLst>
                <a:ext uri="{FF2B5EF4-FFF2-40B4-BE49-F238E27FC236}">
                  <a16:creationId xmlns:a16="http://schemas.microsoft.com/office/drawing/2014/main" id="{239AA60A-5E68-4B49-9F53-8A81D2BD4008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782" y="4182730"/>
              <a:ext cx="3341386" cy="2333135"/>
            </a:xfrm>
            <a:prstGeom prst="rect">
              <a:avLst/>
            </a:prstGeom>
          </p:spPr>
        </p:pic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41BF4442-5A32-415F-87B8-DA6C24EE7314}"/>
                </a:ext>
              </a:extLst>
            </p:cNvPr>
            <p:cNvSpPr txBox="1"/>
            <p:nvPr/>
          </p:nvSpPr>
          <p:spPr>
            <a:xfrm>
              <a:off x="4847420" y="4143119"/>
              <a:ext cx="2128147" cy="715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/>
                <a:t>Hassela </a:t>
              </a:r>
              <a:br>
                <a:rPr lang="sv-SE" sz="1400" b="1" dirty="0"/>
              </a:br>
              <a:r>
                <a:rPr lang="sv-SE" sz="1400" b="1" dirty="0"/>
                <a:t>(</a:t>
              </a:r>
              <a:r>
                <a:rPr lang="sv-SE" sz="1400" b="1" dirty="0" err="1"/>
                <a:t>Harmångersån</a:t>
              </a:r>
              <a:r>
                <a:rPr lang="sv-SE" sz="1400" b="1" dirty="0"/>
                <a:t>)</a:t>
              </a:r>
            </a:p>
          </p:txBody>
        </p:sp>
      </p:grpSp>
      <p:grpSp>
        <p:nvGrpSpPr>
          <p:cNvPr id="51" name="Grupp 50">
            <a:extLst>
              <a:ext uri="{FF2B5EF4-FFF2-40B4-BE49-F238E27FC236}">
                <a16:creationId xmlns:a16="http://schemas.microsoft.com/office/drawing/2014/main" id="{C5789B18-1101-45B6-8688-E93C67CB8627}"/>
              </a:ext>
            </a:extLst>
          </p:cNvPr>
          <p:cNvGrpSpPr>
            <a:grpSpLocks noChangeAspect="1"/>
          </p:cNvGrpSpPr>
          <p:nvPr/>
        </p:nvGrpSpPr>
        <p:grpSpPr>
          <a:xfrm>
            <a:off x="5568514" y="1803690"/>
            <a:ext cx="3486612" cy="1710989"/>
            <a:chOff x="-3453842" y="4060748"/>
            <a:chExt cx="4768395" cy="2340000"/>
          </a:xfrm>
        </p:grpSpPr>
        <p:pic>
          <p:nvPicPr>
            <p:cNvPr id="52" name="Bildobjekt 51">
              <a:extLst>
                <a:ext uri="{FF2B5EF4-FFF2-40B4-BE49-F238E27FC236}">
                  <a16:creationId xmlns:a16="http://schemas.microsoft.com/office/drawing/2014/main" id="{25BED1C9-C064-4C37-ADA1-9E792EAF34DD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53842" y="4060748"/>
              <a:ext cx="3267643" cy="2340000"/>
            </a:xfrm>
            <a:prstGeom prst="rect">
              <a:avLst/>
            </a:prstGeom>
          </p:spPr>
        </p:pic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89FD53E8-4863-4E3F-88F0-39E499923A8F}"/>
                </a:ext>
              </a:extLst>
            </p:cNvPr>
            <p:cNvSpPr txBox="1"/>
            <p:nvPr/>
          </p:nvSpPr>
          <p:spPr>
            <a:xfrm>
              <a:off x="-98831" y="4438317"/>
              <a:ext cx="1413384" cy="71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err="1"/>
                <a:t>Vattholma</a:t>
              </a:r>
              <a:r>
                <a:rPr lang="sv-SE" sz="1400" b="1" dirty="0"/>
                <a:t> </a:t>
              </a:r>
              <a:br>
                <a:rPr lang="sv-SE" sz="1400" b="1" dirty="0"/>
              </a:br>
              <a:r>
                <a:rPr lang="sv-SE" sz="1400" b="1" dirty="0"/>
                <a:t>(</a:t>
              </a:r>
              <a:r>
                <a:rPr lang="sv-SE" sz="1400" b="1" dirty="0" err="1"/>
                <a:t>Fyrisån</a:t>
              </a:r>
              <a:r>
                <a:rPr lang="sv-SE" sz="1400" b="1" dirty="0"/>
                <a:t>)</a:t>
              </a:r>
            </a:p>
          </p:txBody>
        </p:sp>
      </p:grpSp>
      <p:cxnSp>
        <p:nvCxnSpPr>
          <p:cNvPr id="64" name="Rak koppling 63">
            <a:extLst>
              <a:ext uri="{FF2B5EF4-FFF2-40B4-BE49-F238E27FC236}">
                <a16:creationId xmlns:a16="http://schemas.microsoft.com/office/drawing/2014/main" id="{532DAAB1-57AF-4774-8378-6BFFE636F908}"/>
              </a:ext>
            </a:extLst>
          </p:cNvPr>
          <p:cNvCxnSpPr>
            <a:cxnSpLocks/>
          </p:cNvCxnSpPr>
          <p:nvPr/>
        </p:nvCxnSpPr>
        <p:spPr>
          <a:xfrm flipH="1">
            <a:off x="4885511" y="2602985"/>
            <a:ext cx="781443" cy="990284"/>
          </a:xfrm>
          <a:prstGeom prst="line">
            <a:avLst/>
          </a:prstGeom>
          <a:ln w="1778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Rak koppling 75">
            <a:extLst>
              <a:ext uri="{FF2B5EF4-FFF2-40B4-BE49-F238E27FC236}">
                <a16:creationId xmlns:a16="http://schemas.microsoft.com/office/drawing/2014/main" id="{9492274E-8429-464E-A35D-8941CC23FCB2}"/>
              </a:ext>
            </a:extLst>
          </p:cNvPr>
          <p:cNvCxnSpPr>
            <a:cxnSpLocks/>
          </p:cNvCxnSpPr>
          <p:nvPr/>
        </p:nvCxnSpPr>
        <p:spPr>
          <a:xfrm flipH="1" flipV="1">
            <a:off x="3316997" y="1851526"/>
            <a:ext cx="1532962" cy="766737"/>
          </a:xfrm>
          <a:prstGeom prst="line">
            <a:avLst/>
          </a:prstGeom>
          <a:ln w="1778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llips 77">
            <a:extLst>
              <a:ext uri="{FF2B5EF4-FFF2-40B4-BE49-F238E27FC236}">
                <a16:creationId xmlns:a16="http://schemas.microsoft.com/office/drawing/2014/main" id="{9D7A9E91-9336-472F-AAC5-89E842F4BE01}"/>
              </a:ext>
            </a:extLst>
          </p:cNvPr>
          <p:cNvSpPr/>
          <p:nvPr/>
        </p:nvSpPr>
        <p:spPr>
          <a:xfrm>
            <a:off x="4618105" y="4599993"/>
            <a:ext cx="129175" cy="131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0" name="Rak koppling 79">
            <a:extLst>
              <a:ext uri="{FF2B5EF4-FFF2-40B4-BE49-F238E27FC236}">
                <a16:creationId xmlns:a16="http://schemas.microsoft.com/office/drawing/2014/main" id="{D5C5F35A-00F6-4A43-829A-1895BFE1DCD1}"/>
              </a:ext>
            </a:extLst>
          </p:cNvPr>
          <p:cNvCxnSpPr>
            <a:cxnSpLocks/>
          </p:cNvCxnSpPr>
          <p:nvPr/>
        </p:nvCxnSpPr>
        <p:spPr>
          <a:xfrm flipV="1">
            <a:off x="4747280" y="4344728"/>
            <a:ext cx="975101" cy="313426"/>
          </a:xfrm>
          <a:prstGeom prst="line">
            <a:avLst/>
          </a:prstGeom>
          <a:ln w="1778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99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15308760-5687-4E66-915B-26C968896DBF}"/>
              </a:ext>
            </a:extLst>
          </p:cNvPr>
          <p:cNvGrpSpPr>
            <a:grpSpLocks noChangeAspect="1"/>
          </p:cNvGrpSpPr>
          <p:nvPr/>
        </p:nvGrpSpPr>
        <p:grpSpPr>
          <a:xfrm>
            <a:off x="5973021" y="19453"/>
            <a:ext cx="3654943" cy="1913465"/>
            <a:chOff x="2287666" y="-37040"/>
            <a:chExt cx="4998608" cy="2616913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C8F7F3DE-CBF0-4E95-8A27-D2BB4CB972B6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7666" y="301600"/>
              <a:ext cx="3348000" cy="2278273"/>
            </a:xfrm>
            <a:prstGeom prst="rect">
              <a:avLst/>
            </a:prstGeom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6F9ACAD5-FFD6-4875-8DAB-8224210CCB0E}"/>
                </a:ext>
              </a:extLst>
            </p:cNvPr>
            <p:cNvSpPr txBox="1"/>
            <p:nvPr/>
          </p:nvSpPr>
          <p:spPr>
            <a:xfrm>
              <a:off x="2671100" y="-37040"/>
              <a:ext cx="4615174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/>
                <a:t>Torneträsk (Torneälven</a:t>
              </a:r>
              <a:endParaRPr lang="sv-SE" sz="1400" dirty="0"/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8B779B19-0E54-49C4-B562-1C8F117FD91E}"/>
              </a:ext>
            </a:extLst>
          </p:cNvPr>
          <p:cNvGrpSpPr>
            <a:grpSpLocks noChangeAspect="1"/>
          </p:cNvGrpSpPr>
          <p:nvPr/>
        </p:nvGrpSpPr>
        <p:grpSpPr>
          <a:xfrm>
            <a:off x="3761764" y="186575"/>
            <a:ext cx="2122088" cy="5084277"/>
            <a:chOff x="2759310" y="2601805"/>
            <a:chExt cx="3537728" cy="8287275"/>
          </a:xfrm>
        </p:grpSpPr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728386A4-A1F8-4306-A4B9-75DF7456AE64}"/>
                </a:ext>
              </a:extLst>
            </p:cNvPr>
            <p:cNvGrpSpPr/>
            <p:nvPr/>
          </p:nvGrpSpPr>
          <p:grpSpPr>
            <a:xfrm>
              <a:off x="2759310" y="2601805"/>
              <a:ext cx="3537728" cy="8287275"/>
              <a:chOff x="2759310" y="2601805"/>
              <a:chExt cx="3537728" cy="8287275"/>
            </a:xfrm>
          </p:grpSpPr>
          <p:pic>
            <p:nvPicPr>
              <p:cNvPr id="12" name="Bildobjekt 11">
                <a:extLst>
                  <a:ext uri="{FF2B5EF4-FFF2-40B4-BE49-F238E27FC236}">
                    <a16:creationId xmlns:a16="http://schemas.microsoft.com/office/drawing/2014/main" id="{F17035AE-CF52-4AC6-9AB5-AAE4D1D60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9310" y="2601805"/>
                <a:ext cx="3537728" cy="8287275"/>
              </a:xfrm>
              <a:prstGeom prst="rect">
                <a:avLst/>
              </a:prstGeom>
            </p:spPr>
          </p:pic>
          <p:sp>
            <p:nvSpPr>
              <p:cNvPr id="13" name="Ellips 12">
                <a:extLst>
                  <a:ext uri="{FF2B5EF4-FFF2-40B4-BE49-F238E27FC236}">
                    <a16:creationId xmlns:a16="http://schemas.microsoft.com/office/drawing/2014/main" id="{CB8E8BF4-EBCB-45DD-8A73-0C12089439D2}"/>
                  </a:ext>
                </a:extLst>
              </p:cNvPr>
              <p:cNvSpPr/>
              <p:nvPr/>
            </p:nvSpPr>
            <p:spPr>
              <a:xfrm>
                <a:off x="4854368" y="3207749"/>
                <a:ext cx="215348" cy="2144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Ellips 14">
                <a:extLst>
                  <a:ext uri="{FF2B5EF4-FFF2-40B4-BE49-F238E27FC236}">
                    <a16:creationId xmlns:a16="http://schemas.microsoft.com/office/drawing/2014/main" id="{47753FCE-4A82-436F-AEC8-946A4FC63D8E}"/>
                  </a:ext>
                </a:extLst>
              </p:cNvPr>
              <p:cNvSpPr/>
              <p:nvPr/>
            </p:nvSpPr>
            <p:spPr>
              <a:xfrm>
                <a:off x="4601170" y="7971614"/>
                <a:ext cx="215347" cy="2144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" name="Ellips 15">
                <a:extLst>
                  <a:ext uri="{FF2B5EF4-FFF2-40B4-BE49-F238E27FC236}">
                    <a16:creationId xmlns:a16="http://schemas.microsoft.com/office/drawing/2014/main" id="{A7712AF4-5FB2-41AE-8184-17061C0D40F6}"/>
                  </a:ext>
                </a:extLst>
              </p:cNvPr>
              <p:cNvSpPr/>
              <p:nvPr/>
            </p:nvSpPr>
            <p:spPr>
              <a:xfrm>
                <a:off x="3080620" y="9359524"/>
                <a:ext cx="215348" cy="2144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4F6C6733-6ABA-4BE0-8AFF-0B441FC08F4D}"/>
                </a:ext>
              </a:extLst>
            </p:cNvPr>
            <p:cNvSpPr/>
            <p:nvPr/>
          </p:nvSpPr>
          <p:spPr>
            <a:xfrm>
              <a:off x="4389627" y="6382373"/>
              <a:ext cx="215347" cy="2144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9ABDB4F9-CBE0-40BF-A1F8-06C396027D11}"/>
              </a:ext>
            </a:extLst>
          </p:cNvPr>
          <p:cNvGrpSpPr>
            <a:grpSpLocks noChangeAspect="1"/>
          </p:cNvGrpSpPr>
          <p:nvPr/>
        </p:nvGrpSpPr>
        <p:grpSpPr>
          <a:xfrm>
            <a:off x="33043" y="924251"/>
            <a:ext cx="3693291" cy="1734935"/>
            <a:chOff x="4847420" y="4143119"/>
            <a:chExt cx="5051055" cy="2372746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3E8DDE1E-9FB2-46B2-9737-A60E6FFFB704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0475" y="4182730"/>
              <a:ext cx="3348000" cy="2333135"/>
            </a:xfrm>
            <a:prstGeom prst="rect">
              <a:avLst/>
            </a:prstGeom>
          </p:spPr>
        </p:pic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DDCEB6FA-DC02-412C-963F-B203FEF92BB4}"/>
                </a:ext>
              </a:extLst>
            </p:cNvPr>
            <p:cNvSpPr txBox="1"/>
            <p:nvPr/>
          </p:nvSpPr>
          <p:spPr>
            <a:xfrm>
              <a:off x="4847420" y="4143119"/>
              <a:ext cx="2128147" cy="715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/>
                <a:t>Hassela </a:t>
              </a:r>
              <a:br>
                <a:rPr lang="sv-SE" sz="1400" b="1" dirty="0"/>
              </a:br>
              <a:r>
                <a:rPr lang="sv-SE" sz="1400" b="1" dirty="0"/>
                <a:t>(</a:t>
              </a:r>
              <a:r>
                <a:rPr lang="sv-SE" sz="1400" b="1" dirty="0" err="1"/>
                <a:t>Harmångersån</a:t>
              </a:r>
              <a:r>
                <a:rPr lang="sv-SE" sz="1400" b="1" dirty="0"/>
                <a:t>)</a:t>
              </a:r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57619D8D-EBF7-44CE-B703-B309743012F0}"/>
              </a:ext>
            </a:extLst>
          </p:cNvPr>
          <p:cNvGrpSpPr>
            <a:grpSpLocks noChangeAspect="1"/>
          </p:cNvGrpSpPr>
          <p:nvPr/>
        </p:nvGrpSpPr>
        <p:grpSpPr>
          <a:xfrm>
            <a:off x="5540061" y="1803690"/>
            <a:ext cx="3515065" cy="1710989"/>
            <a:chOff x="-3492755" y="4060748"/>
            <a:chExt cx="4807308" cy="2340000"/>
          </a:xfrm>
        </p:grpSpPr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5770BBF3-D472-44CE-AC27-C14BB6DB953E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92755" y="4060748"/>
              <a:ext cx="3345469" cy="2340000"/>
            </a:xfrm>
            <a:prstGeom prst="rect">
              <a:avLst/>
            </a:prstGeom>
          </p:spPr>
        </p:pic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C166C43C-74BB-4466-907E-DA4AC5E061F5}"/>
                </a:ext>
              </a:extLst>
            </p:cNvPr>
            <p:cNvSpPr txBox="1"/>
            <p:nvPr/>
          </p:nvSpPr>
          <p:spPr>
            <a:xfrm>
              <a:off x="-98831" y="4438317"/>
              <a:ext cx="1413384" cy="71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err="1"/>
                <a:t>Vattholma</a:t>
              </a:r>
              <a:r>
                <a:rPr lang="sv-SE" sz="1400" b="1" dirty="0"/>
                <a:t> </a:t>
              </a:r>
              <a:br>
                <a:rPr lang="sv-SE" sz="1400" b="1" dirty="0"/>
              </a:br>
              <a:r>
                <a:rPr lang="sv-SE" sz="1400" b="1" dirty="0"/>
                <a:t>(</a:t>
              </a:r>
              <a:r>
                <a:rPr lang="sv-SE" sz="1400" b="1" dirty="0" err="1"/>
                <a:t>Fyrisån</a:t>
              </a:r>
              <a:r>
                <a:rPr lang="sv-SE" sz="1400" b="1" dirty="0"/>
                <a:t>)</a:t>
              </a: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E8AEE61-D0EA-4FAC-A17A-F36F77EAB991}"/>
              </a:ext>
            </a:extLst>
          </p:cNvPr>
          <p:cNvGrpSpPr>
            <a:grpSpLocks noChangeAspect="1"/>
          </p:cNvGrpSpPr>
          <p:nvPr/>
        </p:nvGrpSpPr>
        <p:grpSpPr>
          <a:xfrm>
            <a:off x="5569981" y="3432511"/>
            <a:ext cx="3472951" cy="1710990"/>
            <a:chOff x="3364871" y="10051832"/>
            <a:chExt cx="4749712" cy="2340000"/>
          </a:xfrm>
        </p:grpSpPr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4B7AA017-5160-4DC3-A331-EC3606EC57A6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8497" y="10051832"/>
              <a:ext cx="3256086" cy="2340000"/>
            </a:xfrm>
            <a:prstGeom prst="rect">
              <a:avLst/>
            </a:prstGeom>
          </p:spPr>
        </p:pic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A4A34291-E029-4CEF-B23A-9A4C2E83AE69}"/>
                </a:ext>
              </a:extLst>
            </p:cNvPr>
            <p:cNvSpPr txBox="1"/>
            <p:nvPr/>
          </p:nvSpPr>
          <p:spPr>
            <a:xfrm>
              <a:off x="3364871" y="10733193"/>
              <a:ext cx="3523576" cy="715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err="1"/>
                <a:t>Källstorp</a:t>
              </a:r>
              <a:r>
                <a:rPr lang="sv-SE" sz="1400" b="1" dirty="0"/>
                <a:t> </a:t>
              </a:r>
            </a:p>
            <a:p>
              <a:r>
                <a:rPr lang="sv-SE" sz="1400" b="1" dirty="0"/>
                <a:t>(</a:t>
              </a:r>
              <a:r>
                <a:rPr lang="sv-SE" sz="1400" b="1" dirty="0" err="1"/>
                <a:t>Ljungbyån</a:t>
              </a:r>
              <a:r>
                <a:rPr lang="sv-SE" sz="1400" b="1" dirty="0"/>
                <a:t>)</a:t>
              </a:r>
            </a:p>
          </p:txBody>
        </p:sp>
      </p:grpSp>
      <p:sp>
        <p:nvSpPr>
          <p:cNvPr id="26" name="textruta 25">
            <a:extLst>
              <a:ext uri="{FF2B5EF4-FFF2-40B4-BE49-F238E27FC236}">
                <a16:creationId xmlns:a16="http://schemas.microsoft.com/office/drawing/2014/main" id="{4E186DE7-46D3-45ED-BB66-014BCF34C919}"/>
              </a:ext>
            </a:extLst>
          </p:cNvPr>
          <p:cNvSpPr txBox="1"/>
          <p:nvPr/>
        </p:nvSpPr>
        <p:spPr>
          <a:xfrm>
            <a:off x="744135" y="-59977"/>
            <a:ext cx="3825071" cy="86738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sv-SE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Framtida flöden</a:t>
            </a:r>
          </a:p>
          <a:p>
            <a:pPr marL="0" indent="0" algn="l">
              <a:buNone/>
            </a:pPr>
            <a:endParaRPr lang="sv-SE" sz="1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1AD4A531-BBBF-4E2D-B33B-9E69118FA27F}"/>
              </a:ext>
            </a:extLst>
          </p:cNvPr>
          <p:cNvGrpSpPr/>
          <p:nvPr/>
        </p:nvGrpSpPr>
        <p:grpSpPr>
          <a:xfrm>
            <a:off x="944381" y="2852756"/>
            <a:ext cx="2447850" cy="1951181"/>
            <a:chOff x="1157132" y="3175344"/>
            <a:chExt cx="2447850" cy="1951181"/>
          </a:xfrm>
        </p:grpSpPr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4E5E8112-3007-4EB1-9B5E-25BF5E192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7132" y="3420659"/>
              <a:ext cx="2447850" cy="1705866"/>
            </a:xfrm>
            <a:prstGeom prst="rect">
              <a:avLst/>
            </a:prstGeom>
          </p:spPr>
        </p:pic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4CAB4181-48E7-4736-B8DC-90FB0ABA93C6}"/>
                </a:ext>
              </a:extLst>
            </p:cNvPr>
            <p:cNvSpPr txBox="1"/>
            <p:nvPr/>
          </p:nvSpPr>
          <p:spPr>
            <a:xfrm>
              <a:off x="1935817" y="3175344"/>
              <a:ext cx="1243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/>
                <a:t>Ås (Viskan)</a:t>
              </a:r>
            </a:p>
          </p:txBody>
        </p:sp>
      </p:grp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57021A15-83CD-43A8-A8D7-D8D2692E5D18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4885511" y="2602985"/>
            <a:ext cx="781443" cy="990284"/>
          </a:xfrm>
          <a:prstGeom prst="line">
            <a:avLst/>
          </a:prstGeom>
          <a:ln w="1778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76C0E645-95E6-4E06-88CC-20C6DC414049}"/>
              </a:ext>
            </a:extLst>
          </p:cNvPr>
          <p:cNvCxnSpPr>
            <a:cxnSpLocks/>
          </p:cNvCxnSpPr>
          <p:nvPr/>
        </p:nvCxnSpPr>
        <p:spPr>
          <a:xfrm>
            <a:off x="3415984" y="4229056"/>
            <a:ext cx="603104" cy="187343"/>
          </a:xfrm>
          <a:prstGeom prst="line">
            <a:avLst/>
          </a:prstGeom>
          <a:ln w="1778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1CE21CC2-8849-4A11-8927-E65007C920C5}"/>
              </a:ext>
            </a:extLst>
          </p:cNvPr>
          <p:cNvCxnSpPr>
            <a:cxnSpLocks/>
            <a:stCxn id="11" idx="5"/>
          </p:cNvCxnSpPr>
          <p:nvPr/>
        </p:nvCxnSpPr>
        <p:spPr>
          <a:xfrm flipH="1" flipV="1">
            <a:off x="3316997" y="1851526"/>
            <a:ext cx="1532962" cy="766737"/>
          </a:xfrm>
          <a:prstGeom prst="line">
            <a:avLst/>
          </a:prstGeom>
          <a:ln w="1778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EB07D9E6-9595-4152-A43F-F5D62611E754}"/>
              </a:ext>
            </a:extLst>
          </p:cNvPr>
          <p:cNvCxnSpPr>
            <a:cxnSpLocks/>
            <a:stCxn id="36" idx="6"/>
          </p:cNvCxnSpPr>
          <p:nvPr/>
        </p:nvCxnSpPr>
        <p:spPr>
          <a:xfrm flipV="1">
            <a:off x="4747280" y="4344728"/>
            <a:ext cx="975101" cy="313426"/>
          </a:xfrm>
          <a:prstGeom prst="line">
            <a:avLst/>
          </a:prstGeom>
          <a:ln w="1778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B51FF759-BB25-4A3B-94AB-8E7C5E298B29}"/>
              </a:ext>
            </a:extLst>
          </p:cNvPr>
          <p:cNvCxnSpPr>
            <a:cxnSpLocks/>
          </p:cNvCxnSpPr>
          <p:nvPr/>
        </p:nvCxnSpPr>
        <p:spPr>
          <a:xfrm>
            <a:off x="5107101" y="634482"/>
            <a:ext cx="865920" cy="347626"/>
          </a:xfrm>
          <a:prstGeom prst="line">
            <a:avLst/>
          </a:prstGeom>
          <a:ln w="1778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Ellips 35">
            <a:extLst>
              <a:ext uri="{FF2B5EF4-FFF2-40B4-BE49-F238E27FC236}">
                <a16:creationId xmlns:a16="http://schemas.microsoft.com/office/drawing/2014/main" id="{AFFB628C-1B6F-4055-B50B-B62C844C68EC}"/>
              </a:ext>
            </a:extLst>
          </p:cNvPr>
          <p:cNvSpPr/>
          <p:nvPr/>
        </p:nvSpPr>
        <p:spPr>
          <a:xfrm>
            <a:off x="4618105" y="4592373"/>
            <a:ext cx="129175" cy="131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5985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C490F3A-E80E-4384-9D14-7D402016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Analys av klimatpåverkan i större älvar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C22BF6D-9B45-498C-845F-2D1B4BA9D2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Studie av 9 större älvar</a:t>
            </a:r>
          </a:p>
          <a:p>
            <a:r>
              <a:rPr lang="sv-SE" dirty="0"/>
              <a:t>Tillrinning till ca </a:t>
            </a:r>
            <a:r>
              <a:rPr lang="sv-SE" b="1" dirty="0"/>
              <a:t>260</a:t>
            </a:r>
            <a:r>
              <a:rPr lang="sv-SE" dirty="0"/>
              <a:t> magasin</a:t>
            </a:r>
          </a:p>
          <a:p>
            <a:r>
              <a:rPr lang="sv-SE" dirty="0"/>
              <a:t>Medeltillrinningen ökar i total volym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Den </a:t>
            </a:r>
            <a:r>
              <a:rPr lang="sv-SE" i="1" dirty="0"/>
              <a:t>klimatologiska vårfloden </a:t>
            </a:r>
            <a:r>
              <a:rPr lang="sv-SE" dirty="0"/>
              <a:t>minskar i volym och inträffar tidigare på året</a:t>
            </a:r>
          </a:p>
          <a:p>
            <a:r>
              <a:rPr lang="sv-SE" dirty="0"/>
              <a:t>Tillrinning ökar under vintermånaderna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7DD43AD-2EC4-4E7B-931A-C722D03FAA08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681598" y="1920322"/>
            <a:ext cx="3460096" cy="188840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8732724-7180-41D4-97F4-A22E5720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42" y="759137"/>
            <a:ext cx="3653636" cy="43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937BF2A7-6687-402D-942D-349E6FA6B4E7}"/>
              </a:ext>
            </a:extLst>
          </p:cNvPr>
          <p:cNvGrpSpPr/>
          <p:nvPr/>
        </p:nvGrpSpPr>
        <p:grpSpPr>
          <a:xfrm>
            <a:off x="5362398" y="902982"/>
            <a:ext cx="2800386" cy="3366538"/>
            <a:chOff x="1066564" y="506979"/>
            <a:chExt cx="4377043" cy="5170826"/>
          </a:xfrm>
        </p:grpSpPr>
        <p:sp>
          <p:nvSpPr>
            <p:cNvPr id="9" name="Pil: nedåt 8">
              <a:extLst>
                <a:ext uri="{FF2B5EF4-FFF2-40B4-BE49-F238E27FC236}">
                  <a16:creationId xmlns:a16="http://schemas.microsoft.com/office/drawing/2014/main" id="{F80ACA82-1512-4EFA-8D1B-AA11204EA0A4}"/>
                </a:ext>
              </a:extLst>
            </p:cNvPr>
            <p:cNvSpPr/>
            <p:nvPr/>
          </p:nvSpPr>
          <p:spPr>
            <a:xfrm rot="1488790">
              <a:off x="1168164" y="506980"/>
              <a:ext cx="838775" cy="739742"/>
            </a:xfrm>
            <a:prstGeom prst="downArrow">
              <a:avLst/>
            </a:prstGeom>
            <a:solidFill>
              <a:srgbClr val="FF0000">
                <a:alpha val="11000"/>
              </a:srgbClr>
            </a:solidFill>
            <a:ln w="38100">
              <a:solidFill>
                <a:srgbClr val="FF0000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0" name="Pil: nedåt 9">
              <a:extLst>
                <a:ext uri="{FF2B5EF4-FFF2-40B4-BE49-F238E27FC236}">
                  <a16:creationId xmlns:a16="http://schemas.microsoft.com/office/drawing/2014/main" id="{8B181B67-2ED2-49FA-82EF-A432ADE87003}"/>
                </a:ext>
              </a:extLst>
            </p:cNvPr>
            <p:cNvSpPr/>
            <p:nvPr/>
          </p:nvSpPr>
          <p:spPr>
            <a:xfrm rot="1488790">
              <a:off x="2870714" y="506979"/>
              <a:ext cx="838775" cy="739742"/>
            </a:xfrm>
            <a:prstGeom prst="downArrow">
              <a:avLst/>
            </a:prstGeom>
            <a:solidFill>
              <a:srgbClr val="FF0000">
                <a:alpha val="11000"/>
              </a:srgbClr>
            </a:solidFill>
            <a:ln w="38100">
              <a:solidFill>
                <a:srgbClr val="FF0000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1" name="Pil: nedåt 10">
              <a:extLst>
                <a:ext uri="{FF2B5EF4-FFF2-40B4-BE49-F238E27FC236}">
                  <a16:creationId xmlns:a16="http://schemas.microsoft.com/office/drawing/2014/main" id="{10C84E35-87A5-44ED-AD32-5034B1E6A37B}"/>
                </a:ext>
              </a:extLst>
            </p:cNvPr>
            <p:cNvSpPr/>
            <p:nvPr/>
          </p:nvSpPr>
          <p:spPr>
            <a:xfrm rot="1488790">
              <a:off x="4604832" y="506980"/>
              <a:ext cx="838775" cy="739742"/>
            </a:xfrm>
            <a:prstGeom prst="downArrow">
              <a:avLst/>
            </a:prstGeom>
            <a:solidFill>
              <a:srgbClr val="FF0000">
                <a:alpha val="11000"/>
              </a:srgbClr>
            </a:solidFill>
            <a:ln w="38100">
              <a:solidFill>
                <a:srgbClr val="FF0000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2" name="Pil: nedåt 11">
              <a:extLst>
                <a:ext uri="{FF2B5EF4-FFF2-40B4-BE49-F238E27FC236}">
                  <a16:creationId xmlns:a16="http://schemas.microsoft.com/office/drawing/2014/main" id="{31FD6BD9-B79D-4E48-B8FD-4392DFE1A2D0}"/>
                </a:ext>
              </a:extLst>
            </p:cNvPr>
            <p:cNvSpPr/>
            <p:nvPr/>
          </p:nvSpPr>
          <p:spPr>
            <a:xfrm rot="1488790">
              <a:off x="1066564" y="2722522"/>
              <a:ext cx="838775" cy="739742"/>
            </a:xfrm>
            <a:prstGeom prst="downArrow">
              <a:avLst/>
            </a:prstGeom>
            <a:solidFill>
              <a:srgbClr val="FF0000">
                <a:alpha val="11000"/>
              </a:srgbClr>
            </a:solidFill>
            <a:ln w="38100">
              <a:solidFill>
                <a:srgbClr val="FF0000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3" name="Pil: nedåt 12">
              <a:extLst>
                <a:ext uri="{FF2B5EF4-FFF2-40B4-BE49-F238E27FC236}">
                  <a16:creationId xmlns:a16="http://schemas.microsoft.com/office/drawing/2014/main" id="{121010F5-27B1-4ED2-8692-29475CFCE467}"/>
                </a:ext>
              </a:extLst>
            </p:cNvPr>
            <p:cNvSpPr/>
            <p:nvPr/>
          </p:nvSpPr>
          <p:spPr>
            <a:xfrm rot="1488790">
              <a:off x="2769114" y="2722521"/>
              <a:ext cx="838775" cy="739742"/>
            </a:xfrm>
            <a:prstGeom prst="downArrow">
              <a:avLst/>
            </a:prstGeom>
            <a:solidFill>
              <a:srgbClr val="FF0000">
                <a:alpha val="11000"/>
              </a:srgbClr>
            </a:solidFill>
            <a:ln w="38100">
              <a:solidFill>
                <a:srgbClr val="FF0000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4" name="Pil: nedåt 13">
              <a:extLst>
                <a:ext uri="{FF2B5EF4-FFF2-40B4-BE49-F238E27FC236}">
                  <a16:creationId xmlns:a16="http://schemas.microsoft.com/office/drawing/2014/main" id="{4270EB02-2728-4E67-BE2F-52DEC95B36FC}"/>
                </a:ext>
              </a:extLst>
            </p:cNvPr>
            <p:cNvSpPr/>
            <p:nvPr/>
          </p:nvSpPr>
          <p:spPr>
            <a:xfrm rot="1488790">
              <a:off x="4503232" y="2722522"/>
              <a:ext cx="838775" cy="739742"/>
            </a:xfrm>
            <a:prstGeom prst="downArrow">
              <a:avLst/>
            </a:prstGeom>
            <a:solidFill>
              <a:srgbClr val="FF0000">
                <a:alpha val="11000"/>
              </a:srgbClr>
            </a:solidFill>
            <a:ln w="38100">
              <a:solidFill>
                <a:srgbClr val="FF0000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5" name="Pil: nedåt 14">
              <a:extLst>
                <a:ext uri="{FF2B5EF4-FFF2-40B4-BE49-F238E27FC236}">
                  <a16:creationId xmlns:a16="http://schemas.microsoft.com/office/drawing/2014/main" id="{53E64F7A-82D9-4A32-913C-D0C2079C7D25}"/>
                </a:ext>
              </a:extLst>
            </p:cNvPr>
            <p:cNvSpPr/>
            <p:nvPr/>
          </p:nvSpPr>
          <p:spPr>
            <a:xfrm rot="1488790">
              <a:off x="1066564" y="4938063"/>
              <a:ext cx="838775" cy="739742"/>
            </a:xfrm>
            <a:prstGeom prst="downArrow">
              <a:avLst/>
            </a:prstGeom>
            <a:solidFill>
              <a:srgbClr val="FF0000">
                <a:alpha val="11000"/>
              </a:srgbClr>
            </a:solidFill>
            <a:ln w="38100">
              <a:solidFill>
                <a:srgbClr val="FF0000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6" name="Pil: nedåt 15">
              <a:extLst>
                <a:ext uri="{FF2B5EF4-FFF2-40B4-BE49-F238E27FC236}">
                  <a16:creationId xmlns:a16="http://schemas.microsoft.com/office/drawing/2014/main" id="{0E790E56-0C11-4176-A466-FD99C8AA6DE5}"/>
                </a:ext>
              </a:extLst>
            </p:cNvPr>
            <p:cNvSpPr/>
            <p:nvPr/>
          </p:nvSpPr>
          <p:spPr>
            <a:xfrm rot="1488790">
              <a:off x="2769114" y="4938062"/>
              <a:ext cx="838775" cy="739742"/>
            </a:xfrm>
            <a:prstGeom prst="downArrow">
              <a:avLst/>
            </a:prstGeom>
            <a:solidFill>
              <a:srgbClr val="FF0000">
                <a:alpha val="11000"/>
              </a:srgbClr>
            </a:solidFill>
            <a:ln w="38100">
              <a:solidFill>
                <a:srgbClr val="FF0000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EF8E7DE4-AAAB-463C-9569-E80B6A3453D0}"/>
              </a:ext>
            </a:extLst>
          </p:cNvPr>
          <p:cNvGrpSpPr/>
          <p:nvPr/>
        </p:nvGrpSpPr>
        <p:grpSpPr>
          <a:xfrm>
            <a:off x="5124713" y="1785442"/>
            <a:ext cx="2746633" cy="3095381"/>
            <a:chOff x="761999" y="1738533"/>
            <a:chExt cx="4293026" cy="4754343"/>
          </a:xfrm>
        </p:grpSpPr>
        <p:sp>
          <p:nvSpPr>
            <p:cNvPr id="18" name="Pil: nedåt 17">
              <a:extLst>
                <a:ext uri="{FF2B5EF4-FFF2-40B4-BE49-F238E27FC236}">
                  <a16:creationId xmlns:a16="http://schemas.microsoft.com/office/drawing/2014/main" id="{820DD085-BB46-4645-A66B-2878E64EEFCD}"/>
                </a:ext>
              </a:extLst>
            </p:cNvPr>
            <p:cNvSpPr/>
            <p:nvPr/>
          </p:nvSpPr>
          <p:spPr>
            <a:xfrm rot="10800000">
              <a:off x="762000" y="1738534"/>
              <a:ext cx="723951" cy="492174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  <a:alpha val="11000"/>
              </a:schemeClr>
            </a:solidFill>
            <a:ln w="38100">
              <a:solidFill>
                <a:schemeClr val="accent4">
                  <a:lumMod val="60000"/>
                  <a:lumOff val="4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9" name="Pil: nedåt 18">
              <a:extLst>
                <a:ext uri="{FF2B5EF4-FFF2-40B4-BE49-F238E27FC236}">
                  <a16:creationId xmlns:a16="http://schemas.microsoft.com/office/drawing/2014/main" id="{77532113-F4D2-40B2-8E2F-CB1569082AEB}"/>
                </a:ext>
              </a:extLst>
            </p:cNvPr>
            <p:cNvSpPr/>
            <p:nvPr/>
          </p:nvSpPr>
          <p:spPr>
            <a:xfrm rot="10800000">
              <a:off x="2566150" y="1738533"/>
              <a:ext cx="723951" cy="492174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  <a:alpha val="11000"/>
              </a:schemeClr>
            </a:solidFill>
            <a:ln w="38100">
              <a:solidFill>
                <a:schemeClr val="accent4">
                  <a:lumMod val="60000"/>
                  <a:lumOff val="4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20" name="Pil: nedåt 19">
              <a:extLst>
                <a:ext uri="{FF2B5EF4-FFF2-40B4-BE49-F238E27FC236}">
                  <a16:creationId xmlns:a16="http://schemas.microsoft.com/office/drawing/2014/main" id="{9CD25F9E-476C-46D4-B76D-D9A1FA1BCECC}"/>
                </a:ext>
              </a:extLst>
            </p:cNvPr>
            <p:cNvSpPr/>
            <p:nvPr/>
          </p:nvSpPr>
          <p:spPr>
            <a:xfrm rot="10800000">
              <a:off x="4331074" y="1738533"/>
              <a:ext cx="723951" cy="492174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  <a:alpha val="11000"/>
              </a:schemeClr>
            </a:solidFill>
            <a:ln w="38100">
              <a:solidFill>
                <a:schemeClr val="accent4">
                  <a:lumMod val="60000"/>
                  <a:lumOff val="4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21" name="Pil: nedåt 20">
              <a:extLst>
                <a:ext uri="{FF2B5EF4-FFF2-40B4-BE49-F238E27FC236}">
                  <a16:creationId xmlns:a16="http://schemas.microsoft.com/office/drawing/2014/main" id="{15AC7525-6635-4B94-96D8-DF1A873693F9}"/>
                </a:ext>
              </a:extLst>
            </p:cNvPr>
            <p:cNvSpPr/>
            <p:nvPr/>
          </p:nvSpPr>
          <p:spPr>
            <a:xfrm rot="10800000">
              <a:off x="761999" y="3772754"/>
              <a:ext cx="723951" cy="492174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  <a:alpha val="11000"/>
              </a:schemeClr>
            </a:solidFill>
            <a:ln w="38100">
              <a:solidFill>
                <a:schemeClr val="accent4">
                  <a:lumMod val="60000"/>
                  <a:lumOff val="4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22" name="Pil: nedåt 21">
              <a:extLst>
                <a:ext uri="{FF2B5EF4-FFF2-40B4-BE49-F238E27FC236}">
                  <a16:creationId xmlns:a16="http://schemas.microsoft.com/office/drawing/2014/main" id="{BEC171F5-97EE-484B-8F4B-F7C254707D57}"/>
                </a:ext>
              </a:extLst>
            </p:cNvPr>
            <p:cNvSpPr/>
            <p:nvPr/>
          </p:nvSpPr>
          <p:spPr>
            <a:xfrm rot="10800000">
              <a:off x="2566149" y="3772753"/>
              <a:ext cx="723951" cy="492174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  <a:alpha val="11000"/>
              </a:schemeClr>
            </a:solidFill>
            <a:ln w="38100">
              <a:solidFill>
                <a:schemeClr val="accent4">
                  <a:lumMod val="60000"/>
                  <a:lumOff val="4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23" name="Pil: nedåt 22">
              <a:extLst>
                <a:ext uri="{FF2B5EF4-FFF2-40B4-BE49-F238E27FC236}">
                  <a16:creationId xmlns:a16="http://schemas.microsoft.com/office/drawing/2014/main" id="{9A0E60D9-CD5F-4A1D-8318-2FE5B022ECBE}"/>
                </a:ext>
              </a:extLst>
            </p:cNvPr>
            <p:cNvSpPr/>
            <p:nvPr/>
          </p:nvSpPr>
          <p:spPr>
            <a:xfrm rot="10800000">
              <a:off x="4331073" y="3772753"/>
              <a:ext cx="723951" cy="492174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  <a:alpha val="11000"/>
              </a:schemeClr>
            </a:solidFill>
            <a:ln w="38100">
              <a:solidFill>
                <a:schemeClr val="accent4">
                  <a:lumMod val="60000"/>
                  <a:lumOff val="4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24" name="Pil: nedåt 23">
              <a:extLst>
                <a:ext uri="{FF2B5EF4-FFF2-40B4-BE49-F238E27FC236}">
                  <a16:creationId xmlns:a16="http://schemas.microsoft.com/office/drawing/2014/main" id="{F4640BAA-C0C4-4263-9B9B-740614C40E1C}"/>
                </a:ext>
              </a:extLst>
            </p:cNvPr>
            <p:cNvSpPr/>
            <p:nvPr/>
          </p:nvSpPr>
          <p:spPr>
            <a:xfrm rot="10800000">
              <a:off x="761999" y="6000702"/>
              <a:ext cx="723951" cy="492174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  <a:alpha val="11000"/>
              </a:schemeClr>
            </a:solidFill>
            <a:ln w="38100">
              <a:solidFill>
                <a:schemeClr val="accent4">
                  <a:lumMod val="60000"/>
                  <a:lumOff val="4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25" name="Pil: nedåt 24">
              <a:extLst>
                <a:ext uri="{FF2B5EF4-FFF2-40B4-BE49-F238E27FC236}">
                  <a16:creationId xmlns:a16="http://schemas.microsoft.com/office/drawing/2014/main" id="{A917B5D9-5176-4B43-BDC9-2A4B1652550A}"/>
                </a:ext>
              </a:extLst>
            </p:cNvPr>
            <p:cNvSpPr/>
            <p:nvPr/>
          </p:nvSpPr>
          <p:spPr>
            <a:xfrm rot="10800000">
              <a:off x="2566149" y="6000701"/>
              <a:ext cx="723951" cy="492174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  <a:alpha val="11000"/>
              </a:schemeClr>
            </a:solidFill>
            <a:ln w="38100">
              <a:solidFill>
                <a:schemeClr val="accent4">
                  <a:lumMod val="60000"/>
                  <a:lumOff val="4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26" name="Pil: nedåt 25">
              <a:extLst>
                <a:ext uri="{FF2B5EF4-FFF2-40B4-BE49-F238E27FC236}">
                  <a16:creationId xmlns:a16="http://schemas.microsoft.com/office/drawing/2014/main" id="{C140579B-7AE8-47D2-B963-1F01A347AE46}"/>
                </a:ext>
              </a:extLst>
            </p:cNvPr>
            <p:cNvSpPr/>
            <p:nvPr/>
          </p:nvSpPr>
          <p:spPr>
            <a:xfrm rot="10800000">
              <a:off x="4331073" y="6000701"/>
              <a:ext cx="723951" cy="492174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  <a:alpha val="11000"/>
              </a:schemeClr>
            </a:solidFill>
            <a:ln w="38100">
              <a:solidFill>
                <a:schemeClr val="accent4">
                  <a:lumMod val="60000"/>
                  <a:lumOff val="4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77680546-28F0-4D8A-AF1D-2322A276F888}"/>
              </a:ext>
            </a:extLst>
          </p:cNvPr>
          <p:cNvSpPr/>
          <p:nvPr/>
        </p:nvSpPr>
        <p:spPr>
          <a:xfrm>
            <a:off x="3021251" y="4839965"/>
            <a:ext cx="21034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/>
              <a:t>[</a:t>
            </a:r>
            <a:r>
              <a:rPr lang="sv-SE" sz="1400" b="1" dirty="0" err="1"/>
              <a:t>Energiforsk</a:t>
            </a:r>
            <a:r>
              <a:rPr lang="sv-SE" sz="1400" b="1" dirty="0"/>
              <a:t> 2023-924]</a:t>
            </a:r>
          </a:p>
        </p:txBody>
      </p:sp>
    </p:spTree>
    <p:extLst>
      <p:ext uri="{BB962C8B-B14F-4D97-AF65-F5344CB8AC3E}">
        <p14:creationId xmlns:p14="http://schemas.microsoft.com/office/powerpoint/2010/main" val="35433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4ECF3D4-6D77-44C0-842F-9E06BF7B6C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205" y="1348480"/>
            <a:ext cx="1799085" cy="359817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F4DA7FD-504F-431F-9CC6-29DE38242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73" y="1342239"/>
            <a:ext cx="1805325" cy="361065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063D88B-4CAA-444A-B9A7-2F53681344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460" y="1348478"/>
            <a:ext cx="1799086" cy="3598172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CFFA9D44-08FA-42F4-98FF-525600920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92" y="357740"/>
            <a:ext cx="7771815" cy="425675"/>
          </a:xfrm>
        </p:spPr>
        <p:txBody>
          <a:bodyPr/>
          <a:lstStyle/>
          <a:p>
            <a:r>
              <a:rPr lang="sv-SE" dirty="0"/>
              <a:t>Snövattendjup, medel av </a:t>
            </a:r>
            <a:r>
              <a:rPr lang="sv-SE" dirty="0" err="1"/>
              <a:t>årsmax</a:t>
            </a:r>
            <a:br>
              <a:rPr lang="sv-SE" dirty="0"/>
            </a:b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93708FB-D2B8-44A7-86A8-BFB592CA83FF}"/>
              </a:ext>
            </a:extLst>
          </p:cNvPr>
          <p:cNvSpPr txBox="1"/>
          <p:nvPr/>
        </p:nvSpPr>
        <p:spPr>
          <a:xfrm>
            <a:off x="857794" y="870858"/>
            <a:ext cx="1633623" cy="4876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sv-SE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Ensem</a:t>
            </a:r>
            <a:r>
              <a:rPr lang="sv-SE" b="1" kern="0" dirty="0"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</a:p>
          <a:p>
            <a:pPr marL="0" indent="0" algn="ctr">
              <a:buNone/>
            </a:pPr>
            <a:r>
              <a:rPr lang="sv-SE" b="1" kern="0" dirty="0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endParaRPr lang="sv-SE" sz="1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22605E8-DAF7-4ABD-A253-EF269208EF67}"/>
              </a:ext>
            </a:extLst>
          </p:cNvPr>
          <p:cNvSpPr txBox="1"/>
          <p:nvPr/>
        </p:nvSpPr>
        <p:spPr>
          <a:xfrm>
            <a:off x="3429544" y="870858"/>
            <a:ext cx="1633623" cy="4876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sv-SE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Ensem</a:t>
            </a:r>
            <a:r>
              <a:rPr lang="sv-SE" b="1" kern="0" dirty="0"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</a:p>
          <a:p>
            <a:pPr marL="0" indent="0" algn="ctr">
              <a:buNone/>
            </a:pPr>
            <a:r>
              <a:rPr lang="sv-SE" b="1" kern="0" dirty="0">
                <a:latin typeface="Arial" panose="020B0604020202020204" pitchFamily="34" charset="0"/>
                <a:cs typeface="Arial" panose="020B0604020202020204" pitchFamily="34" charset="0"/>
              </a:rPr>
              <a:t>medel</a:t>
            </a:r>
            <a:endParaRPr lang="sv-SE" sz="1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CCA5A6E-12FF-49E4-9E68-9074F06081B9}"/>
              </a:ext>
            </a:extLst>
          </p:cNvPr>
          <p:cNvSpPr txBox="1"/>
          <p:nvPr/>
        </p:nvSpPr>
        <p:spPr>
          <a:xfrm>
            <a:off x="6001294" y="870858"/>
            <a:ext cx="1633623" cy="4876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sv-SE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Ensem</a:t>
            </a:r>
            <a:r>
              <a:rPr lang="sv-SE" b="1" kern="0" dirty="0"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</a:p>
          <a:p>
            <a:pPr marL="0" indent="0" algn="ctr">
              <a:buNone/>
            </a:pPr>
            <a:r>
              <a:rPr lang="sv-SE" b="1" kern="0" dirty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endParaRPr lang="sv-SE" sz="1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BCF04C2-8FE6-4DF7-9AB5-A26B7D1F21BF}"/>
              </a:ext>
            </a:extLst>
          </p:cNvPr>
          <p:cNvSpPr txBox="1"/>
          <p:nvPr/>
        </p:nvSpPr>
        <p:spPr>
          <a:xfrm>
            <a:off x="7713294" y="1114698"/>
            <a:ext cx="1227908" cy="6168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sv-SE" b="1" kern="0" dirty="0">
                <a:latin typeface="Arial" panose="020B0604020202020204" pitchFamily="34" charset="0"/>
                <a:cs typeface="Arial" panose="020B0604020202020204" pitchFamily="34" charset="0"/>
              </a:rPr>
              <a:t>Förändring i max snödjup</a:t>
            </a:r>
          </a:p>
          <a:p>
            <a:pPr marL="0" indent="0" algn="ctr">
              <a:buNone/>
            </a:pPr>
            <a:r>
              <a:rPr lang="sv-SE" b="1" kern="0" dirty="0">
                <a:latin typeface="Arial" panose="020B0604020202020204" pitchFamily="34" charset="0"/>
                <a:cs typeface="Arial" panose="020B0604020202020204" pitchFamily="34" charset="0"/>
              </a:rPr>
              <a:t> [%]</a:t>
            </a:r>
            <a:endParaRPr lang="sv-SE" sz="1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62B68D98-E1CC-4EE8-9485-99B57FC65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333" y="1731593"/>
            <a:ext cx="981212" cy="2095792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F338E2CF-288E-49CB-AABD-53E6AFADCD59}"/>
              </a:ext>
            </a:extLst>
          </p:cNvPr>
          <p:cNvSpPr txBox="1"/>
          <p:nvPr/>
        </p:nvSpPr>
        <p:spPr>
          <a:xfrm>
            <a:off x="7304483" y="258520"/>
            <a:ext cx="1022765" cy="57833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sv-SE" sz="1050" b="1" kern="0" dirty="0">
                <a:latin typeface="Arial" panose="020B0604020202020204" pitchFamily="34" charset="0"/>
                <a:cs typeface="Arial" panose="020B0604020202020204" pitchFamily="34" charset="0"/>
              </a:rPr>
              <a:t>RCP8,5</a:t>
            </a:r>
          </a:p>
          <a:p>
            <a:pPr marL="0" indent="0" algn="ctr">
              <a:buNone/>
            </a:pPr>
            <a:r>
              <a:rPr lang="sv-SE" sz="1050" b="1" kern="0" dirty="0">
                <a:latin typeface="Arial" panose="020B0604020202020204" pitchFamily="34" charset="0"/>
                <a:cs typeface="Arial" panose="020B0604020202020204" pitchFamily="34" charset="0"/>
              </a:rPr>
              <a:t>2071-2100</a:t>
            </a:r>
          </a:p>
          <a:p>
            <a:pPr marL="0" indent="0" algn="ctr">
              <a:buNone/>
            </a:pPr>
            <a:r>
              <a:rPr lang="sv-SE" sz="1050" b="1" kern="0" dirty="0">
                <a:latin typeface="Arial" panose="020B0604020202020204" pitchFamily="34" charset="0"/>
                <a:cs typeface="Arial" panose="020B0604020202020204" pitchFamily="34" charset="0"/>
              </a:rPr>
              <a:t>ref: 1971-2000</a:t>
            </a:r>
          </a:p>
        </p:txBody>
      </p:sp>
    </p:spTree>
    <p:extLst>
      <p:ext uri="{BB962C8B-B14F-4D97-AF65-F5344CB8AC3E}">
        <p14:creationId xmlns:p14="http://schemas.microsoft.com/office/powerpoint/2010/main" val="966975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F4BD60F-F1C5-4009-BC62-B5928D36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med nederbörden i Sverige?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98EFF76-B1B4-4BE4-B43E-B0F07AFB9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900000"/>
            <a:ext cx="2565200" cy="3883500"/>
          </a:xfrm>
        </p:spPr>
        <p:txBody>
          <a:bodyPr/>
          <a:lstStyle/>
          <a:p>
            <a:r>
              <a:rPr lang="sv-SE" dirty="0"/>
              <a:t>Ökad avdunstning och ökad kapacitet för varm luft att hålla vattenånga </a:t>
            </a:r>
            <a:r>
              <a:rPr lang="sv-SE" dirty="0">
                <a:sym typeface="Wingdings" panose="05000000000000000000" pitchFamily="2" charset="2"/>
              </a:rPr>
              <a:t> Ökade extremer</a:t>
            </a:r>
          </a:p>
          <a:p>
            <a:r>
              <a:rPr lang="sv-SE" dirty="0">
                <a:sym typeface="Wingdings" panose="05000000000000000000" pitchFamily="2" charset="2"/>
              </a:rPr>
              <a:t>Ca. 10-40% ökning i skyfallens volym enligt klimatmodeller och stämmer även med teoretiska uppskattningar.</a:t>
            </a:r>
          </a:p>
          <a:p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D6A3D91-F7B2-4469-8B7E-44F6191943CD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3352123" y="885487"/>
            <a:ext cx="4500785" cy="195205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CE0F813-AFB3-40E1-8BB9-2B8FD35DF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125" y="2921577"/>
            <a:ext cx="4500784" cy="19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DF1F97C1-9238-42C6-A566-D3CD347D3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Summering av klimatförändringar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CCA3E4-A4A8-4B86-8D5C-90F7A85F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11940"/>
            <a:ext cx="8280000" cy="3371559"/>
          </a:xfrm>
        </p:spPr>
        <p:txBody>
          <a:bodyPr/>
          <a:lstStyle/>
          <a:p>
            <a:r>
              <a:rPr lang="sv-SE" dirty="0"/>
              <a:t>Sveriges klimat blir generellt blötare, men även avdunstningen ökar</a:t>
            </a:r>
          </a:p>
          <a:p>
            <a:r>
              <a:rPr lang="sv-SE" dirty="0"/>
              <a:t>Snösäsongen blir kortare och mängden snö mindre</a:t>
            </a:r>
          </a:p>
          <a:p>
            <a:r>
              <a:rPr lang="sv-SE" dirty="0"/>
              <a:t>Vattenföringen och tillrinningen ökar i de flesta älvar, men en eventuell minskning i de södra åarna</a:t>
            </a:r>
          </a:p>
          <a:p>
            <a:r>
              <a:rPr lang="sv-SE" dirty="0"/>
              <a:t>Vårflodstoppen tenderar att minska i magnitud och förskjutas till tidigare på året</a:t>
            </a:r>
          </a:p>
          <a:p>
            <a:r>
              <a:rPr lang="sv-SE" dirty="0"/>
              <a:t>I södra Sverige uteblir vårflod och ersätts med högre flöden under vintern.</a:t>
            </a:r>
          </a:p>
          <a:p>
            <a:r>
              <a:rPr lang="sv-SE" dirty="0"/>
              <a:t>Sommaren får en viss ökning av nederbörd, men desto större ökning i avdunstningen </a:t>
            </a:r>
            <a:r>
              <a:rPr lang="sv-SE" dirty="0">
                <a:sym typeface="Wingdings" panose="05000000000000000000" pitchFamily="2" charset="2"/>
              </a:rPr>
              <a:t> torrare klimat och lägre flöden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4851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02B92CE6-4FDA-49CE-9136-117A4272F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02189" cy="514464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F9ED9664-A350-4131-91D0-DAC9EC38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00" y="1490530"/>
            <a:ext cx="7801200" cy="522000"/>
          </a:xfrm>
        </p:spPr>
        <p:txBody>
          <a:bodyPr/>
          <a:lstStyle/>
          <a:p>
            <a:pPr algn="ctr"/>
            <a:r>
              <a:rPr lang="sv-SE" sz="4000" b="1" dirty="0">
                <a:solidFill>
                  <a:schemeClr val="bg1"/>
                </a:solidFill>
              </a:rPr>
              <a:t>Tack för uppmärksamheten!</a:t>
            </a:r>
          </a:p>
        </p:txBody>
      </p:sp>
    </p:spTree>
    <p:extLst>
      <p:ext uri="{BB962C8B-B14F-4D97-AF65-F5344CB8AC3E}">
        <p14:creationId xmlns:p14="http://schemas.microsoft.com/office/powerpoint/2010/main" val="1917116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EB1D50-AD6D-4EC9-8152-08AD9DD5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Sammanfallande extremer i Halmstad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726B54-B0CF-4B71-8DD7-3C9C763356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Vilka typer av extremer </a:t>
            </a:r>
          </a:p>
          <a:p>
            <a:r>
              <a:rPr lang="sv-SE" dirty="0"/>
              <a:t>Fluvialt – höga flöden i Nissan</a:t>
            </a:r>
          </a:p>
          <a:p>
            <a:pPr lvl="1"/>
            <a:r>
              <a:rPr lang="sv-SE" dirty="0" err="1"/>
              <a:t>Pluvialt</a:t>
            </a:r>
            <a:r>
              <a:rPr lang="sv-SE" dirty="0"/>
              <a:t> – Skyfallsliknande regn</a:t>
            </a:r>
          </a:p>
          <a:p>
            <a:pPr lvl="1"/>
            <a:r>
              <a:rPr lang="sv-SE" dirty="0"/>
              <a:t>Havsnivå – stormflod och medelnivå</a:t>
            </a:r>
          </a:p>
          <a:p>
            <a:r>
              <a:rPr lang="sv-SE" dirty="0"/>
              <a:t>Extrema nivåer sammanfaller tidsmässigt för havsnivå och Nissans flöden (dec - feb) och drivs av storskaligt fenomen (NAO). Sannolikt att de kan sammanfalla.</a:t>
            </a:r>
          </a:p>
          <a:p>
            <a:r>
              <a:rPr lang="sv-SE" dirty="0"/>
              <a:t>Extremnederbörd sker däremot under sommar och tidig höst.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534FA5FC-3808-44D6-8660-865841FCB44F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4640063" y="900000"/>
            <a:ext cx="4071937" cy="296734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85DF8B2-78BD-4DFD-AB11-62FB5600D12B}"/>
              </a:ext>
            </a:extLst>
          </p:cNvPr>
          <p:cNvSpPr txBox="1"/>
          <p:nvPr/>
        </p:nvSpPr>
        <p:spPr>
          <a:xfrm>
            <a:off x="6545944" y="4499428"/>
            <a:ext cx="2264228" cy="3991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sv-SE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[HIERONYMUS et al., 2024]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E7E7D5F7-E00D-495F-9E7A-72B3FE88DB06}"/>
              </a:ext>
            </a:extLst>
          </p:cNvPr>
          <p:cNvSpPr/>
          <p:nvPr/>
        </p:nvSpPr>
        <p:spPr>
          <a:xfrm>
            <a:off x="4971143" y="882000"/>
            <a:ext cx="457200" cy="47061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72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2E731-04BA-4F9D-9E22-4267C732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Klimatförändringar i jordens historia</a:t>
            </a:r>
          </a:p>
        </p:txBody>
      </p:sp>
      <p:pic>
        <p:nvPicPr>
          <p:cNvPr id="1028" name="Picture 4" descr="Fig. 1">
            <a:extLst>
              <a:ext uri="{FF2B5EF4-FFF2-40B4-BE49-F238E27FC236}">
                <a16:creationId xmlns:a16="http://schemas.microsoft.com/office/drawing/2014/main" id="{CAF66CC2-1A37-45FD-BF1C-14427AABE5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82" y="929568"/>
            <a:ext cx="7404471" cy="371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17">
            <a:extLst>
              <a:ext uri="{FF2B5EF4-FFF2-40B4-BE49-F238E27FC236}">
                <a16:creationId xmlns:a16="http://schemas.microsoft.com/office/drawing/2014/main" id="{8B31F5DE-F41A-42D1-817A-68E8EFFAB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75742" y="2398328"/>
            <a:ext cx="863827" cy="46777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00B2D0C-DE2C-4EED-9636-5E82A5AB197D}"/>
              </a:ext>
            </a:extLst>
          </p:cNvPr>
          <p:cNvSpPr txBox="1"/>
          <p:nvPr/>
        </p:nvSpPr>
        <p:spPr>
          <a:xfrm>
            <a:off x="6777318" y="4733365"/>
            <a:ext cx="2144806" cy="34962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pPr marL="0" indent="0" algn="l">
              <a:buNone/>
            </a:pPr>
            <a:r>
              <a:rPr lang="sv-SE" sz="1800" kern="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sv-S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Haywood</a:t>
            </a:r>
            <a:r>
              <a:rPr lang="sv-SE" sz="1800" kern="0" dirty="0">
                <a:latin typeface="Arial" panose="020B0604020202020204" pitchFamily="34" charset="0"/>
                <a:cs typeface="Arial" panose="020B0604020202020204" pitchFamily="34" charset="0"/>
              </a:rPr>
              <a:t> et al., 2019]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03476DC-BF87-4343-8ACF-C2287674797C}"/>
              </a:ext>
            </a:extLst>
          </p:cNvPr>
          <p:cNvSpPr/>
          <p:nvPr/>
        </p:nvSpPr>
        <p:spPr>
          <a:xfrm>
            <a:off x="121024" y="4898242"/>
            <a:ext cx="10782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[USGS</a:t>
            </a:r>
            <a:r>
              <a:rPr lang="sv-SE" sz="1100" dirty="0"/>
              <a:t>]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8DE98E0-4A37-4E6D-8666-8DDEE1A45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74" y="1782347"/>
            <a:ext cx="484351" cy="33122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9089D06-D01C-4813-94DD-E0417516D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3409" y="2632216"/>
            <a:ext cx="476439" cy="331223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8D98A02C-6F49-4777-A72C-0E418A9E0047}"/>
              </a:ext>
            </a:extLst>
          </p:cNvPr>
          <p:cNvSpPr txBox="1"/>
          <p:nvPr/>
        </p:nvSpPr>
        <p:spPr>
          <a:xfrm>
            <a:off x="8121600" y="3675502"/>
            <a:ext cx="739740" cy="34962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pPr marL="0" indent="0" algn="l">
              <a:buNone/>
            </a:pPr>
            <a:r>
              <a:rPr lang="sv-SE" sz="1800" kern="0" dirty="0">
                <a:latin typeface="Arial" panose="020B0604020202020204" pitchFamily="34" charset="0"/>
                <a:cs typeface="Arial" panose="020B0604020202020204" pitchFamily="34" charset="0"/>
              </a:rPr>
              <a:t>Polar </a:t>
            </a:r>
            <a:r>
              <a:rPr lang="sv-S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sv-S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  <a:endParaRPr lang="sv-S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Bildobjekt 9">
            <a:extLst>
              <a:ext uri="{FF2B5EF4-FFF2-40B4-BE49-F238E27FC236}">
                <a16:creationId xmlns:a16="http://schemas.microsoft.com/office/drawing/2014/main" id="{5BA66C56-6077-49A5-873D-BFA62BECA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298768" y="2693714"/>
            <a:ext cx="119967" cy="169538"/>
          </a:xfrm>
          <a:prstGeom prst="rect">
            <a:avLst/>
          </a:prstGeom>
        </p:spPr>
      </p:pic>
      <p:pic>
        <p:nvPicPr>
          <p:cNvPr id="21" name="Bildobjekt 13">
            <a:extLst>
              <a:ext uri="{FF2B5EF4-FFF2-40B4-BE49-F238E27FC236}">
                <a16:creationId xmlns:a16="http://schemas.microsoft.com/office/drawing/2014/main" id="{22739C40-D651-4ABB-85B5-4F723C1F1A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440563" y="2703632"/>
            <a:ext cx="130527" cy="163085"/>
          </a:xfrm>
          <a:prstGeom prst="rect">
            <a:avLst/>
          </a:prstGeom>
        </p:spPr>
      </p:pic>
      <p:pic>
        <p:nvPicPr>
          <p:cNvPr id="23" name="Bildobjekt 19">
            <a:extLst>
              <a:ext uri="{FF2B5EF4-FFF2-40B4-BE49-F238E27FC236}">
                <a16:creationId xmlns:a16="http://schemas.microsoft.com/office/drawing/2014/main" id="{7CFB83FF-A296-4460-886D-C8C3D4DB6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440563" y="2530581"/>
            <a:ext cx="128449" cy="128155"/>
          </a:xfrm>
          <a:prstGeom prst="rect">
            <a:avLst/>
          </a:prstGeom>
        </p:spPr>
      </p:pic>
      <p:pic>
        <p:nvPicPr>
          <p:cNvPr id="24" name="Bildobjekt 26">
            <a:extLst>
              <a:ext uri="{FF2B5EF4-FFF2-40B4-BE49-F238E27FC236}">
                <a16:creationId xmlns:a16="http://schemas.microsoft.com/office/drawing/2014/main" id="{05CBD649-7D36-47A3-824D-0266D1DDEA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288979" y="2545624"/>
            <a:ext cx="127916" cy="12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420388-571F-4784-8969-0DA5F9AD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Jordens strålningsbalans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478435-CCC1-4A01-859F-A21A52099D17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sv-SE" dirty="0"/>
              <a:t>30% reflekteras till rymden</a:t>
            </a:r>
          </a:p>
          <a:p>
            <a:r>
              <a:rPr lang="sv-SE" dirty="0"/>
              <a:t>70% absorberas på land, atmosfären och haven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605BB2D-E7C6-4D3C-A8DE-1E2CBFED5B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497417" y="900113"/>
            <a:ext cx="3940703" cy="3883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ruta 3">
                <a:extLst>
                  <a:ext uri="{FF2B5EF4-FFF2-40B4-BE49-F238E27FC236}">
                    <a16:creationId xmlns:a16="http://schemas.microsoft.com/office/drawing/2014/main" id="{26A48578-3010-4B6F-9F8C-5FDD2A5948ED}"/>
                  </a:ext>
                </a:extLst>
              </p:cNvPr>
              <p:cNvSpPr txBox="1"/>
              <p:nvPr/>
            </p:nvSpPr>
            <p:spPr bwMode="auto">
              <a:xfrm>
                <a:off x="4372459" y="1953437"/>
                <a:ext cx="45031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800" i="1" smtClean="0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sv-SE" sz="2800" b="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sv-SE" sz="2800" b="0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sv-SE" sz="2800" i="1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sv-SE" sz="28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a:rPr lang="sv-SE" sz="28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sv-SE" sz="2800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sv-SE" sz="28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sv-SE" sz="2800" b="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sv-SE" sz="2800" b="0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sv-SE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v-SE" sz="2800" i="1">
                          <a:latin typeface="Cambria Math"/>
                          <a:ea typeface="Cambria Math"/>
                        </a:rPr>
                        <m:t>𝜎</m:t>
                      </m:r>
                      <m:sSup>
                        <m:sSupPr>
                          <m:ctrlPr>
                            <a:rPr lang="sv-SE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sup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sv-SE" sz="2800" b="0" i="1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sv-SE" sz="2800" b="0" i="1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sv-SE" sz="28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a:rPr lang="sv-SE" sz="2800" b="0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sv-SE" sz="2800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v-SE" sz="2800" dirty="0"/>
              </a:p>
            </p:txBody>
          </p:sp>
        </mc:Choice>
        <mc:Fallback xmlns="">
          <p:sp>
            <p:nvSpPr>
              <p:cNvPr id="6" name="textruta 3">
                <a:extLst>
                  <a:ext uri="{FF2B5EF4-FFF2-40B4-BE49-F238E27FC236}">
                    <a16:creationId xmlns:a16="http://schemas.microsoft.com/office/drawing/2014/main" id="{26A48578-3010-4B6F-9F8C-5FDD2A594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2459" y="1953437"/>
                <a:ext cx="450317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ruta 4">
                <a:extLst>
                  <a:ext uri="{FF2B5EF4-FFF2-40B4-BE49-F238E27FC236}">
                    <a16:creationId xmlns:a16="http://schemas.microsoft.com/office/drawing/2014/main" id="{678D3F97-A502-42D2-93B4-BC4C8F46B903}"/>
                  </a:ext>
                </a:extLst>
              </p:cNvPr>
              <p:cNvSpPr txBox="1"/>
              <p:nvPr/>
            </p:nvSpPr>
            <p:spPr bwMode="auto">
              <a:xfrm>
                <a:off x="4680146" y="3796459"/>
                <a:ext cx="3441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b="0" i="1">
                          <a:latin typeface="Cambria Math"/>
                        </a:rPr>
                        <m:t>𝑇</m:t>
                      </m:r>
                      <m:r>
                        <a:rPr lang="sv-SE" sz="2800" b="0" i="1">
                          <a:latin typeface="Cambria Math"/>
                          <a:ea typeface="Cambria Math"/>
                        </a:rPr>
                        <m:t>=255 </m:t>
                      </m:r>
                      <m:r>
                        <a:rPr lang="sv-SE" sz="2800" b="0" i="1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sv-SE" sz="2800" b="0" i="1">
                          <a:latin typeface="Cambria Math"/>
                          <a:ea typeface="Cambria Math"/>
                        </a:rPr>
                        <m:t> ≈−18℃</m:t>
                      </m:r>
                    </m:oMath>
                  </m:oMathPara>
                </a14:m>
                <a:endParaRPr lang="sv-SE" sz="2800" dirty="0"/>
              </a:p>
            </p:txBody>
          </p:sp>
        </mc:Choice>
        <mc:Fallback xmlns="">
          <p:sp>
            <p:nvSpPr>
              <p:cNvPr id="7" name="textruta 4">
                <a:extLst>
                  <a:ext uri="{FF2B5EF4-FFF2-40B4-BE49-F238E27FC236}">
                    <a16:creationId xmlns:a16="http://schemas.microsoft.com/office/drawing/2014/main" id="{678D3F97-A502-42D2-93B4-BC4C8F46B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0146" y="3796459"/>
                <a:ext cx="34414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ruta 5">
            <a:extLst>
              <a:ext uri="{FF2B5EF4-FFF2-40B4-BE49-F238E27FC236}">
                <a16:creationId xmlns:a16="http://schemas.microsoft.com/office/drawing/2014/main" id="{D9CE7AFA-FE2D-4C9D-BB9F-BC66E492F24D}"/>
              </a:ext>
            </a:extLst>
          </p:cNvPr>
          <p:cNvSpPr txBox="1"/>
          <p:nvPr/>
        </p:nvSpPr>
        <p:spPr bwMode="auto">
          <a:xfrm>
            <a:off x="6153337" y="2505631"/>
            <a:ext cx="28298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/>
              <a:t>S</a:t>
            </a:r>
            <a:r>
              <a:rPr lang="en-GB" sz="1400" baseline="-25000" dirty="0"/>
              <a:t>O</a:t>
            </a:r>
            <a:r>
              <a:rPr lang="en-GB" sz="1400" dirty="0"/>
              <a:t> = </a:t>
            </a:r>
            <a:r>
              <a:rPr lang="en-GB" sz="1400" dirty="0" err="1"/>
              <a:t>solarkonstanten</a:t>
            </a:r>
            <a:endParaRPr dirty="0"/>
          </a:p>
          <a:p>
            <a:pPr>
              <a:defRPr/>
            </a:pPr>
            <a:r>
              <a:rPr lang="en-GB" sz="1400" dirty="0"/>
              <a:t>r = </a:t>
            </a:r>
            <a:r>
              <a:rPr lang="en-GB" sz="1400" dirty="0" err="1"/>
              <a:t>Jordklotets</a:t>
            </a:r>
            <a:r>
              <a:rPr lang="en-GB" sz="1400" dirty="0"/>
              <a:t> </a:t>
            </a:r>
            <a:r>
              <a:rPr lang="en-GB" sz="1400" dirty="0" err="1"/>
              <a:t>radie</a:t>
            </a:r>
            <a:endParaRPr dirty="0"/>
          </a:p>
          <a:p>
            <a:pPr>
              <a:defRPr/>
            </a:pPr>
            <a:r>
              <a:rPr lang="en-GB" sz="1400" dirty="0"/>
              <a:t>a = </a:t>
            </a:r>
            <a:r>
              <a:rPr lang="en-GB" sz="1400" dirty="0" err="1"/>
              <a:t>Jordens</a:t>
            </a:r>
            <a:r>
              <a:rPr lang="en-GB" sz="1400" dirty="0"/>
              <a:t> albedo</a:t>
            </a:r>
            <a:endParaRPr dirty="0"/>
          </a:p>
          <a:p>
            <a:pPr>
              <a:defRPr/>
            </a:pPr>
            <a:r>
              <a:rPr lang="en-GB" sz="1400" dirty="0"/>
              <a:t>σ = Stefan-</a:t>
            </a:r>
            <a:r>
              <a:rPr lang="en-GB" sz="1400" dirty="0" err="1"/>
              <a:t>Boltzmanns</a:t>
            </a:r>
            <a:r>
              <a:rPr lang="en-GB" sz="1400" dirty="0"/>
              <a:t> </a:t>
            </a:r>
            <a:r>
              <a:rPr lang="en-GB" sz="1400" dirty="0" err="1"/>
              <a:t>konstant</a:t>
            </a:r>
            <a:endParaRPr dirty="0"/>
          </a:p>
          <a:p>
            <a:pPr>
              <a:defRPr/>
            </a:pPr>
            <a:r>
              <a:rPr lang="en-GB" sz="1400" dirty="0"/>
              <a:t>T = global </a:t>
            </a:r>
            <a:r>
              <a:rPr lang="en-GB" sz="1400" dirty="0" err="1"/>
              <a:t>medeltemperatur</a:t>
            </a:r>
            <a:endParaRPr lang="en-GB" sz="1400" dirty="0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4E17762A-BE67-4624-8473-2F749987A3F5}"/>
              </a:ext>
            </a:extLst>
          </p:cNvPr>
          <p:cNvSpPr/>
          <p:nvPr/>
        </p:nvSpPr>
        <p:spPr>
          <a:xfrm>
            <a:off x="3554896" y="2792896"/>
            <a:ext cx="646043" cy="473765"/>
          </a:xfrm>
          <a:custGeom>
            <a:avLst/>
            <a:gdLst>
              <a:gd name="connsiteX0" fmla="*/ 0 w 646043"/>
              <a:gd name="connsiteY0" fmla="*/ 0 h 473765"/>
              <a:gd name="connsiteX1" fmla="*/ 29817 w 646043"/>
              <a:gd name="connsiteY1" fmla="*/ 278295 h 473765"/>
              <a:gd name="connsiteX2" fmla="*/ 202095 w 646043"/>
              <a:gd name="connsiteY2" fmla="*/ 473765 h 473765"/>
              <a:gd name="connsiteX3" fmla="*/ 646043 w 646043"/>
              <a:gd name="connsiteY3" fmla="*/ 427382 h 473765"/>
              <a:gd name="connsiteX4" fmla="*/ 443947 w 646043"/>
              <a:gd name="connsiteY4" fmla="*/ 36443 h 473765"/>
              <a:gd name="connsiteX5" fmla="*/ 0 w 646043"/>
              <a:gd name="connsiteY5" fmla="*/ 0 h 4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43" h="473765">
                <a:moveTo>
                  <a:pt x="0" y="0"/>
                </a:moveTo>
                <a:lnTo>
                  <a:pt x="29817" y="278295"/>
                </a:lnTo>
                <a:lnTo>
                  <a:pt x="202095" y="473765"/>
                </a:lnTo>
                <a:lnTo>
                  <a:pt x="646043" y="427382"/>
                </a:lnTo>
                <a:lnTo>
                  <a:pt x="443947" y="36443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551EDFCE-17D4-4BF6-BEB1-BBA304084F23}"/>
              </a:ext>
            </a:extLst>
          </p:cNvPr>
          <p:cNvSpPr/>
          <p:nvPr/>
        </p:nvSpPr>
        <p:spPr>
          <a:xfrm>
            <a:off x="4221000" y="2727702"/>
            <a:ext cx="1474342" cy="302076"/>
          </a:xfrm>
          <a:prstGeom prst="roundRect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accent2">
                    <a:lumMod val="75000"/>
                  </a:schemeClr>
                </a:solidFill>
              </a:rPr>
              <a:t>Växthuseffekten!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ruta 4">
                <a:extLst>
                  <a:ext uri="{FF2B5EF4-FFF2-40B4-BE49-F238E27FC236}">
                    <a16:creationId xmlns:a16="http://schemas.microsoft.com/office/drawing/2014/main" id="{C27E2A26-9B09-4413-B408-E6D8C9D134DF}"/>
                  </a:ext>
                </a:extLst>
              </p:cNvPr>
              <p:cNvSpPr txBox="1"/>
              <p:nvPr/>
            </p:nvSpPr>
            <p:spPr bwMode="auto">
              <a:xfrm>
                <a:off x="4788301" y="4440956"/>
                <a:ext cx="17706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𝑇</m:t>
                      </m:r>
                      <m:r>
                        <a:rPr lang="sv-SE" sz="2800" b="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 ≈1</m:t>
                      </m:r>
                      <m:r>
                        <a:rPr lang="sv-SE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5</m:t>
                      </m:r>
                      <m:r>
                        <a:rPr lang="sv-SE" sz="2800" b="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sv-SE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ruta 4">
                <a:extLst>
                  <a:ext uri="{FF2B5EF4-FFF2-40B4-BE49-F238E27FC236}">
                    <a16:creationId xmlns:a16="http://schemas.microsoft.com/office/drawing/2014/main" id="{C27E2A26-9B09-4413-B408-E6D8C9D13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8301" y="4440956"/>
                <a:ext cx="177067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4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B261C2-C7CE-406F-B811-815C7B20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pratar vi om CO</a:t>
            </a:r>
            <a:r>
              <a:rPr lang="sv-SE" baseline="-25000" dirty="0"/>
              <a:t>2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1A568F-11CC-4D1A-837D-9237EA790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900000"/>
            <a:ext cx="4424889" cy="3883500"/>
          </a:xfrm>
        </p:spPr>
        <p:txBody>
          <a:bodyPr/>
          <a:lstStyle/>
          <a:p>
            <a:r>
              <a:rPr lang="sv-SE" dirty="0"/>
              <a:t>Molekyler absorberar strålning vid olika våglängder.</a:t>
            </a:r>
          </a:p>
          <a:p>
            <a:r>
              <a:rPr lang="sv-SE" dirty="0"/>
              <a:t>Den torra atmosfären består av cirka 78% kväve, 21% syre, 1% argon, och 0.05% koldioxid, samt spårämnen.</a:t>
            </a:r>
          </a:p>
          <a:p>
            <a:r>
              <a:rPr lang="sv-SE" dirty="0"/>
              <a:t>Vatten (H</a:t>
            </a:r>
            <a:r>
              <a:rPr lang="sv-SE" baseline="-25000" dirty="0"/>
              <a:t>2</a:t>
            </a:r>
            <a:r>
              <a:rPr lang="sv-SE" dirty="0"/>
              <a:t>O) på cirka 0—3%.</a:t>
            </a:r>
          </a:p>
          <a:p>
            <a:r>
              <a:rPr lang="sv-SE" dirty="0"/>
              <a:t>Atmosfären kan avge värme som infraröd strålning, men CO</a:t>
            </a:r>
            <a:r>
              <a:rPr lang="sv-SE" baseline="-25000" dirty="0"/>
              <a:t>2</a:t>
            </a:r>
            <a:r>
              <a:rPr lang="sv-SE" dirty="0"/>
              <a:t>, H</a:t>
            </a:r>
            <a:r>
              <a:rPr lang="sv-SE" baseline="-25000" dirty="0"/>
              <a:t>2</a:t>
            </a:r>
            <a:r>
              <a:rPr lang="sv-SE" dirty="0"/>
              <a:t>O och CH</a:t>
            </a:r>
            <a:r>
              <a:rPr lang="sv-SE" baseline="-25000" dirty="0"/>
              <a:t>4</a:t>
            </a:r>
            <a:r>
              <a:rPr lang="sv-SE" dirty="0"/>
              <a:t> minskar den möjligheten.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1259201-2EF4-44F6-8FB3-113CF35FBBD4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4968167" y="900113"/>
            <a:ext cx="3416128" cy="388302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252EC89-D5D6-4A37-A8E5-6CBD374C664D}"/>
              </a:ext>
            </a:extLst>
          </p:cNvPr>
          <p:cNvSpPr txBox="1"/>
          <p:nvPr/>
        </p:nvSpPr>
        <p:spPr>
          <a:xfrm>
            <a:off x="7816052" y="4815534"/>
            <a:ext cx="771956" cy="1883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0000" lnSpcReduction="20000"/>
          </a:bodyPr>
          <a:lstStyle/>
          <a:p>
            <a:pPr marL="0" indent="0" algn="l">
              <a:buNone/>
            </a:pPr>
            <a:r>
              <a:rPr lang="sv-SE" sz="1800" kern="0" dirty="0">
                <a:latin typeface="Arial" panose="020B0604020202020204" pitchFamily="34" charset="0"/>
                <a:cs typeface="Arial" panose="020B0604020202020204" pitchFamily="34" charset="0"/>
              </a:rPr>
              <a:t>[NASA]</a:t>
            </a:r>
          </a:p>
        </p:txBody>
      </p:sp>
    </p:spTree>
    <p:extLst>
      <p:ext uri="{BB962C8B-B14F-4D97-AF65-F5344CB8AC3E}">
        <p14:creationId xmlns:p14="http://schemas.microsoft.com/office/powerpoint/2010/main" val="199896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B60AB5-20BF-49BB-B62A-5CD10F31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23" y="370275"/>
            <a:ext cx="7801200" cy="522000"/>
          </a:xfrm>
        </p:spPr>
        <p:txBody>
          <a:bodyPr/>
          <a:lstStyle/>
          <a:p>
            <a:r>
              <a:rPr lang="sv-SE" dirty="0"/>
              <a:t>Koldioxidkoncentration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88518A0F-B9FA-4053-A5E6-3C069AF499B7}"/>
              </a:ext>
            </a:extLst>
          </p:cNvPr>
          <p:cNvGrpSpPr/>
          <p:nvPr/>
        </p:nvGrpSpPr>
        <p:grpSpPr>
          <a:xfrm>
            <a:off x="153931" y="959591"/>
            <a:ext cx="7050990" cy="3525104"/>
            <a:chOff x="153931" y="959591"/>
            <a:chExt cx="7050990" cy="3525104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1DAA3A96-3531-4D26-A473-D88C41BAA6E2}"/>
                </a:ext>
              </a:extLst>
            </p:cNvPr>
            <p:cNvGrpSpPr/>
            <p:nvPr/>
          </p:nvGrpSpPr>
          <p:grpSpPr>
            <a:xfrm>
              <a:off x="266508" y="959591"/>
              <a:ext cx="6938413" cy="3525104"/>
              <a:chOff x="266508" y="959591"/>
              <a:chExt cx="6938413" cy="3525104"/>
            </a:xfrm>
          </p:grpSpPr>
          <p:pic>
            <p:nvPicPr>
              <p:cNvPr id="1026" name="Picture 2" descr="Last ice age |  | Europe - Physical | Karte 26/1">
                <a:extLst>
                  <a:ext uri="{FF2B5EF4-FFF2-40B4-BE49-F238E27FC236}">
                    <a16:creationId xmlns:a16="http://schemas.microsoft.com/office/drawing/2014/main" id="{A0C8091B-FA7D-4172-86DE-F7070C5038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508" y="959591"/>
                <a:ext cx="3103251" cy="237808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" name="Rak pilkoppling 3">
                <a:extLst>
                  <a:ext uri="{FF2B5EF4-FFF2-40B4-BE49-F238E27FC236}">
                    <a16:creationId xmlns:a16="http://schemas.microsoft.com/office/drawing/2014/main" id="{7A584DA6-1006-4CDC-9A2B-B9339C1136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91092" y="3358928"/>
                <a:ext cx="3813829" cy="11257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F8719647-C4AA-48AC-90B8-489B6DB9EBBF}"/>
                </a:ext>
              </a:extLst>
            </p:cNvPr>
            <p:cNvSpPr/>
            <p:nvPr/>
          </p:nvSpPr>
          <p:spPr>
            <a:xfrm>
              <a:off x="153931" y="3337674"/>
              <a:ext cx="120158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>
                  <a:hlinkClick r:id="rId3"/>
                </a:rPr>
                <a:t>[</a:t>
              </a:r>
              <a:r>
                <a:rPr lang="sv-SE" sz="1200" dirty="0" err="1">
                  <a:hlinkClick r:id="rId3"/>
                </a:rPr>
                <a:t>Diercke</a:t>
              </a:r>
              <a:r>
                <a:rPr lang="sv-SE" sz="1200" dirty="0">
                  <a:hlinkClick r:id="rId3"/>
                </a:rPr>
                <a:t>]</a:t>
              </a:r>
              <a:endParaRPr lang="sv-SE" sz="1200" dirty="0"/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0198ABF0-A1C2-418A-9D4F-21C173EF7A6B}"/>
              </a:ext>
            </a:extLst>
          </p:cNvPr>
          <p:cNvGrpSpPr/>
          <p:nvPr/>
        </p:nvGrpSpPr>
        <p:grpSpPr>
          <a:xfrm>
            <a:off x="874131" y="892275"/>
            <a:ext cx="6755383" cy="4197344"/>
            <a:chOff x="874131" y="892275"/>
            <a:chExt cx="6755383" cy="4197344"/>
          </a:xfrm>
        </p:grpSpPr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10CFF8AE-1618-4FC3-BF68-FA0600A94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131" y="892275"/>
              <a:ext cx="6755383" cy="4197344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DB122124-3E72-4D2D-AD1B-B38F49177C62}"/>
                </a:ext>
              </a:extLst>
            </p:cNvPr>
            <p:cNvSpPr txBox="1"/>
            <p:nvPr/>
          </p:nvSpPr>
          <p:spPr>
            <a:xfrm>
              <a:off x="6584599" y="1686356"/>
              <a:ext cx="721411" cy="569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ctr">
              <a:normAutofit fontScale="92500"/>
            </a:bodyPr>
            <a:lstStyle/>
            <a:p>
              <a:pPr marL="0" indent="0" algn="l">
                <a:buNone/>
              </a:pPr>
              <a:r>
                <a:rPr lang="sv-SE" sz="10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Idag (2023) ca 420 ppm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3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BDBC8B-9E76-421B-B3E8-13474B68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Vart är vi på väg med utsläppen av växthusgaser?</a:t>
            </a:r>
          </a:p>
        </p:txBody>
      </p:sp>
      <p:pic>
        <p:nvPicPr>
          <p:cNvPr id="5" name="Platshållare för innehåll 3">
            <a:extLst>
              <a:ext uri="{FF2B5EF4-FFF2-40B4-BE49-F238E27FC236}">
                <a16:creationId xmlns:a16="http://schemas.microsoft.com/office/drawing/2014/main" id="{EDBEAF0F-A2D2-483F-893D-E5329EF86C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669" y="707086"/>
            <a:ext cx="4036927" cy="414285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F980CE0-BD62-4417-BA9B-1CFD95B49A2D}"/>
              </a:ext>
            </a:extLst>
          </p:cNvPr>
          <p:cNvSpPr txBox="1"/>
          <p:nvPr/>
        </p:nvSpPr>
        <p:spPr>
          <a:xfrm>
            <a:off x="5546210" y="4783500"/>
            <a:ext cx="2945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[</a:t>
            </a:r>
            <a:r>
              <a:rPr lang="sv-SE" sz="1200" dirty="0" err="1"/>
              <a:t>Hausfather</a:t>
            </a:r>
            <a:r>
              <a:rPr lang="sv-SE" sz="1200" dirty="0"/>
              <a:t> and Peters, Nature, 2020]</a:t>
            </a:r>
          </a:p>
        </p:txBody>
      </p:sp>
    </p:spTree>
    <p:extLst>
      <p:ext uri="{BB962C8B-B14F-4D97-AF65-F5344CB8AC3E}">
        <p14:creationId xmlns:p14="http://schemas.microsoft.com/office/powerpoint/2010/main" val="36050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2E731-04BA-4F9D-9E22-4267C732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ser det ut idag?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A7946DE9-D0C2-4C24-9143-FB96A20960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91305" y="1273933"/>
            <a:ext cx="3417413" cy="3494692"/>
          </a:xfrm>
          <a:prstGeom prst="rect">
            <a:avLst/>
          </a:prstGeom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E593D1C-19FA-4B83-AA9A-6B662A5BA4EA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377370" y="1284514"/>
            <a:ext cx="3596427" cy="349898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7AB211D-F513-4D5D-8818-D968F1AE1E01}"/>
              </a:ext>
            </a:extLst>
          </p:cNvPr>
          <p:cNvSpPr txBox="1"/>
          <p:nvPr/>
        </p:nvSpPr>
        <p:spPr>
          <a:xfrm>
            <a:off x="377371" y="832884"/>
            <a:ext cx="3294268" cy="384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sv-SE" sz="1800" kern="0" dirty="0">
                <a:latin typeface="Arial" panose="020B0604020202020204" pitchFamily="34" charset="0"/>
                <a:cs typeface="Arial" panose="020B0604020202020204" pitchFamily="34" charset="0"/>
              </a:rPr>
              <a:t>Global medeltemperatur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A3153B1-3927-4222-B1AD-B483832684A5}"/>
              </a:ext>
            </a:extLst>
          </p:cNvPr>
          <p:cNvSpPr txBox="1"/>
          <p:nvPr/>
        </p:nvSpPr>
        <p:spPr>
          <a:xfrm>
            <a:off x="4991305" y="832883"/>
            <a:ext cx="3294268" cy="384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sv-SE" sz="1800" kern="0" dirty="0">
                <a:latin typeface="Arial" panose="020B0604020202020204" pitchFamily="34" charset="0"/>
                <a:cs typeface="Arial" panose="020B0604020202020204" pitchFamily="34" charset="0"/>
              </a:rPr>
              <a:t>Avvikelser år 2023</a:t>
            </a:r>
          </a:p>
        </p:txBody>
      </p:sp>
    </p:spTree>
    <p:extLst>
      <p:ext uri="{BB962C8B-B14F-4D97-AF65-F5344CB8AC3E}">
        <p14:creationId xmlns:p14="http://schemas.microsoft.com/office/powerpoint/2010/main" val="42033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09DB3E3-1E57-494B-A979-8343F996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med den hydrologiska cykeln?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9C4C55-7B46-4BA3-A6E2-C53508579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En varmare värld ger en intensivare hydrologisk cykel</a:t>
            </a:r>
          </a:p>
          <a:p>
            <a:endParaRPr lang="sv-SE" dirty="0"/>
          </a:p>
          <a:p>
            <a:r>
              <a:rPr lang="sv-SE" dirty="0"/>
              <a:t>Varmare luft kan innehålla mer fukt</a:t>
            </a:r>
          </a:p>
          <a:p>
            <a:r>
              <a:rPr lang="sv-SE" dirty="0"/>
              <a:t>=&gt; ca 7%/°C mer vattenånga tillgänglig</a:t>
            </a:r>
          </a:p>
          <a:p>
            <a:endParaRPr lang="sv-SE" dirty="0"/>
          </a:p>
          <a:p>
            <a:r>
              <a:rPr lang="sv-SE" dirty="0"/>
              <a:t>Konvektiva regn sker främst vid temperaturer över ca 10 °C</a:t>
            </a:r>
          </a:p>
          <a:p>
            <a:r>
              <a:rPr lang="sv-SE" dirty="0"/>
              <a:t>=&gt; Det blir mer vanligt med skyfall i kallare delar av världen när de får fler konvektiva regn</a:t>
            </a:r>
          </a:p>
          <a:p>
            <a:endParaRPr lang="sv-SE" dirty="0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632EA8B4-101C-4D6A-8127-071FC62CC7BF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4640263" y="1464736"/>
            <a:ext cx="4071937" cy="275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5840A92-3060-4E85-AAB9-AA17FE9E8638}"/>
              </a:ext>
            </a:extLst>
          </p:cNvPr>
          <p:cNvSpPr txBox="1">
            <a:spLocks/>
          </p:cNvSpPr>
          <p:nvPr/>
        </p:nvSpPr>
        <p:spPr>
          <a:xfrm>
            <a:off x="671400" y="343557"/>
            <a:ext cx="7801200" cy="5220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Vad påverkar hydrologin?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BCBC367-02DA-45DF-B41C-3DCE6D66F639}"/>
              </a:ext>
            </a:extLst>
          </p:cNvPr>
          <p:cNvSpPr txBox="1"/>
          <p:nvPr/>
        </p:nvSpPr>
        <p:spPr>
          <a:xfrm>
            <a:off x="369131" y="951621"/>
            <a:ext cx="3854525" cy="16555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Kan man skilja på mänsklig påverkan genom klimatförändringar och genom landskapsförändringar och vattenregleringar?</a:t>
            </a:r>
          </a:p>
        </p:txBody>
      </p:sp>
      <p:pic>
        <p:nvPicPr>
          <p:cNvPr id="5" name="Picture 2" descr="Fig. 1">
            <a:extLst>
              <a:ext uri="{FF2B5EF4-FFF2-40B4-BE49-F238E27FC236}">
                <a16:creationId xmlns:a16="http://schemas.microsoft.com/office/drawing/2014/main" id="{3FFA1DD7-B19E-4D73-A30D-DAD0E4B60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08" y="2693238"/>
            <a:ext cx="6405520" cy="210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6C48004-43F8-49CA-9960-09A92C20BCE3}"/>
              </a:ext>
            </a:extLst>
          </p:cNvPr>
          <p:cNvSpPr txBox="1"/>
          <p:nvPr/>
        </p:nvSpPr>
        <p:spPr>
          <a:xfrm>
            <a:off x="4695371" y="951621"/>
            <a:ext cx="4006927" cy="16555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Vi kan simulera vattenföring med dagens regleringar och anta samma i framtiden, eller med en ”naturaliserad” hydrologi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17014CF-3471-495D-8CB4-58A0827DA8D5}"/>
              </a:ext>
            </a:extLst>
          </p:cNvPr>
          <p:cNvSpPr txBox="1"/>
          <p:nvPr/>
        </p:nvSpPr>
        <p:spPr>
          <a:xfrm>
            <a:off x="6908800" y="4891314"/>
            <a:ext cx="1850571" cy="2521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 marL="0" indent="0" algn="l">
              <a:buNone/>
            </a:pPr>
            <a:r>
              <a:rPr lang="sv-SE" sz="1800" kern="0" dirty="0">
                <a:latin typeface="Arial" panose="020B0604020202020204" pitchFamily="34" charset="0"/>
                <a:cs typeface="Arial" panose="020B0604020202020204" pitchFamily="34" charset="0"/>
              </a:rPr>
              <a:t>[Arheimer et al., 2017]</a:t>
            </a:r>
          </a:p>
        </p:txBody>
      </p:sp>
    </p:spTree>
    <p:extLst>
      <p:ext uri="{BB962C8B-B14F-4D97-AF65-F5344CB8AC3E}">
        <p14:creationId xmlns:p14="http://schemas.microsoft.com/office/powerpoint/2010/main" val="336778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MHI_svarttext_ljusbakgrund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EA8A1"/>
      </a:accent1>
      <a:accent2>
        <a:srgbClr val="3DA000"/>
      </a:accent2>
      <a:accent3>
        <a:srgbClr val="3B9CDF"/>
      </a:accent3>
      <a:accent4>
        <a:srgbClr val="035154"/>
      </a:accent4>
      <a:accent5>
        <a:srgbClr val="184F00"/>
      </a:accent5>
      <a:accent6>
        <a:srgbClr val="004591"/>
      </a:accent6>
      <a:hlink>
        <a:srgbClr val="0C6BC4"/>
      </a:hlink>
      <a:folHlink>
        <a:srgbClr val="004591"/>
      </a:folHlink>
    </a:clrScheme>
    <a:fontScheme name="Rubrik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normAutofit/>
      </a:bodyPr>
      <a:lstStyle>
        <a:defPPr marL="0" indent="0" algn="l">
          <a:buNone/>
          <a:defRPr sz="1800" kern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 tomt office powerpoint dokument.pptx" id="{8DCB4AD9-214B-441A-930F-28D1AC5554CA}" vid="{0221B914-84C1-4A78-AA1A-1C6793327A7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SMHI ljus mall</Template>
  <TotalTime>1066</TotalTime>
  <Words>1044</Words>
  <Application>Microsoft Office PowerPoint</Application>
  <PresentationFormat>Bildspel på skärmen (16:9)</PresentationFormat>
  <Paragraphs>178</Paragraphs>
  <Slides>19</Slides>
  <Notes>5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Cambria Math</vt:lpstr>
      <vt:lpstr>Wingdings</vt:lpstr>
      <vt:lpstr>Office-tema</vt:lpstr>
      <vt:lpstr>Hur påverkas Sveriges hydrologi av den globala uppvärmningen? </vt:lpstr>
      <vt:lpstr>Klimatförändringar i jordens historia</vt:lpstr>
      <vt:lpstr>Jordens strålningsbalans</vt:lpstr>
      <vt:lpstr>Varför pratar vi om CO2?</vt:lpstr>
      <vt:lpstr>Koldioxidkoncentration</vt:lpstr>
      <vt:lpstr>Vart är vi på väg med utsläppen av växthusgaser?</vt:lpstr>
      <vt:lpstr>Hur ser det ut idag?</vt:lpstr>
      <vt:lpstr>Vad händer med den hydrologiska cykeln?</vt:lpstr>
      <vt:lpstr>PowerPoint-presentation</vt:lpstr>
      <vt:lpstr>Klimatförändringar i Sverige</vt:lpstr>
      <vt:lpstr>Effektiv nederbörd</vt:lpstr>
      <vt:lpstr>PowerPoint-presentation</vt:lpstr>
      <vt:lpstr>PowerPoint-presentation</vt:lpstr>
      <vt:lpstr>Analys av klimatpåverkan i större älvar</vt:lpstr>
      <vt:lpstr>Snövattendjup, medel av årsmax </vt:lpstr>
      <vt:lpstr>Vad händer med nederbörden i Sverige?</vt:lpstr>
      <vt:lpstr>Summering av klimatförändringar</vt:lpstr>
      <vt:lpstr>Tack för uppmärksamheten!</vt:lpstr>
      <vt:lpstr>Sammanfallande extremer i Halmstad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Jansson Kristian</dc:creator>
  <cp:lastModifiedBy>Berg Peter</cp:lastModifiedBy>
  <cp:revision>50</cp:revision>
  <dcterms:created xsi:type="dcterms:W3CDTF">2021-04-16T07:38:32Z</dcterms:created>
  <dcterms:modified xsi:type="dcterms:W3CDTF">2024-10-17T15:14:35Z</dcterms:modified>
</cp:coreProperties>
</file>