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78" r:id="rId5"/>
    <p:sldId id="275" r:id="rId6"/>
    <p:sldId id="370" r:id="rId7"/>
    <p:sldId id="330" r:id="rId8"/>
    <p:sldId id="379" r:id="rId9"/>
    <p:sldId id="371" r:id="rId10"/>
    <p:sldId id="372" r:id="rId11"/>
    <p:sldId id="365" r:id="rId12"/>
    <p:sldId id="366" r:id="rId13"/>
    <p:sldId id="381" r:id="rId14"/>
    <p:sldId id="358" r:id="rId15"/>
    <p:sldId id="375" r:id="rId16"/>
    <p:sldId id="336" r:id="rId17"/>
    <p:sldId id="293" r:id="rId18"/>
    <p:sldId id="359" r:id="rId19"/>
    <p:sldId id="374" r:id="rId20"/>
    <p:sldId id="368" r:id="rId21"/>
    <p:sldId id="363" r:id="rId22"/>
    <p:sldId id="349"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Yngstrand" initials="SY" lastIdx="1" clrIdx="0">
    <p:extLst>
      <p:ext uri="{19B8F6BF-5375-455C-9EA6-DF929625EA0E}">
        <p15:presenceInfo xmlns:p15="http://schemas.microsoft.com/office/powerpoint/2012/main" userId="S-1-5-21-1146946080-123336670-2673975655-215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0406" autoAdjust="0"/>
  </p:normalViewPr>
  <p:slideViewPr>
    <p:cSldViewPr>
      <p:cViewPr varScale="1">
        <p:scale>
          <a:sx n="100" d="100"/>
          <a:sy n="100" d="100"/>
        </p:scale>
        <p:origin x="1830"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2-14T09:15:14.451"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DC471-FF17-463E-90DF-BCEC6C2F2D00}" type="datetimeFigureOut">
              <a:rPr lang="sv-SE" smtClean="0"/>
              <a:t>2025-04-07</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2EDBE-ADCA-4553-97AE-E98938ABE598}" type="slidenum">
              <a:rPr lang="sv-SE" smtClean="0"/>
              <a:t>‹#›</a:t>
            </a:fld>
            <a:endParaRPr lang="sv-SE"/>
          </a:p>
        </p:txBody>
      </p:sp>
    </p:spTree>
    <p:extLst>
      <p:ext uri="{BB962C8B-B14F-4D97-AF65-F5344CB8AC3E}">
        <p14:creationId xmlns:p14="http://schemas.microsoft.com/office/powerpoint/2010/main" val="266613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B4859-4556-4A8B-4415-F37E8C18105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9CCDF15-4091-DBA9-2EF6-AFBA1AE4E8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7B7B2F6-909E-6A52-486D-D171B7C64B2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E293745-4B78-448A-E9EE-7713E30871B2}"/>
              </a:ext>
            </a:extLst>
          </p:cNvPr>
          <p:cNvSpPr>
            <a:spLocks noGrp="1"/>
          </p:cNvSpPr>
          <p:nvPr>
            <p:ph type="sldNum" sz="quarter" idx="10"/>
          </p:nvPr>
        </p:nvSpPr>
        <p:spPr/>
        <p:txBody>
          <a:bodyPr/>
          <a:lstStyle/>
          <a:p>
            <a:fld id="{2472EDBE-ADCA-4553-97AE-E98938ABE598}" type="slidenum">
              <a:rPr lang="sv-SE" smtClean="0"/>
              <a:t>1</a:t>
            </a:fld>
            <a:endParaRPr lang="sv-SE"/>
          </a:p>
        </p:txBody>
      </p:sp>
    </p:spTree>
    <p:extLst>
      <p:ext uri="{BB962C8B-B14F-4D97-AF65-F5344CB8AC3E}">
        <p14:creationId xmlns:p14="http://schemas.microsoft.com/office/powerpoint/2010/main" val="54983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D32E1-0399-9532-80E5-71411DED23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0058092-DDF4-6528-3A63-84DDE1BC37A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3ACBBA8-8ED7-1778-F828-EE3BFFEA8411}"/>
              </a:ext>
            </a:extLst>
          </p:cNvPr>
          <p:cNvSpPr>
            <a:spLocks noGrp="1"/>
          </p:cNvSpPr>
          <p:nvPr>
            <p:ph type="body" idx="1"/>
          </p:nvPr>
        </p:nvSpPr>
        <p:spPr/>
        <p:txBody>
          <a:bodyPr/>
          <a:lstStyle/>
          <a:p>
            <a:pPr marL="171450" indent="-171450">
              <a:buFont typeface="Arial" panose="020B0604020202020204" pitchFamily="34" charset="0"/>
              <a:buChar char="•"/>
            </a:pPr>
            <a:r>
              <a:rPr lang="sv-SE" dirty="0"/>
              <a:t>Länsstyrelsen Halland och Jönköping behöver komma in och säga vad ansökan ska innehålla.</a:t>
            </a:r>
          </a:p>
          <a:p>
            <a:pPr marL="171450" indent="-171450">
              <a:buFont typeface="Arial" panose="020B0604020202020204" pitchFamily="34" charset="0"/>
              <a:buChar char="•"/>
            </a:pPr>
            <a:r>
              <a:rPr lang="sv-SE" dirty="0"/>
              <a:t>Vi har ju fått Lagans underlag som vi eventuellt kan visa…</a:t>
            </a:r>
          </a:p>
          <a:p>
            <a:pPr marL="171450" indent="-171450">
              <a:buFont typeface="Arial" panose="020B0604020202020204" pitchFamily="34" charset="0"/>
              <a:buChar char="•"/>
            </a:pPr>
            <a:r>
              <a:rPr lang="sv-SE" dirty="0"/>
              <a:t>Vi behöver nog en arbetsgrupp för att ta fram ett eget underlag för Nissan</a:t>
            </a:r>
          </a:p>
        </p:txBody>
      </p:sp>
      <p:sp>
        <p:nvSpPr>
          <p:cNvPr id="4" name="Platshållare för bildnummer 3">
            <a:extLst>
              <a:ext uri="{FF2B5EF4-FFF2-40B4-BE49-F238E27FC236}">
                <a16:creationId xmlns:a16="http://schemas.microsoft.com/office/drawing/2014/main" id="{66ACEECD-02D0-D9E4-FCA8-A983F9110F95}"/>
              </a:ext>
            </a:extLst>
          </p:cNvPr>
          <p:cNvSpPr>
            <a:spLocks noGrp="1"/>
          </p:cNvSpPr>
          <p:nvPr>
            <p:ph type="sldNum" sz="quarter" idx="10"/>
          </p:nvPr>
        </p:nvSpPr>
        <p:spPr/>
        <p:txBody>
          <a:bodyPr/>
          <a:lstStyle/>
          <a:p>
            <a:fld id="{2472EDBE-ADCA-4553-97AE-E98938ABE598}" type="slidenum">
              <a:rPr lang="sv-SE" smtClean="0"/>
              <a:t>10</a:t>
            </a:fld>
            <a:endParaRPr lang="sv-SE"/>
          </a:p>
        </p:txBody>
      </p:sp>
    </p:spTree>
    <p:extLst>
      <p:ext uri="{BB962C8B-B14F-4D97-AF65-F5344CB8AC3E}">
        <p14:creationId xmlns:p14="http://schemas.microsoft.com/office/powerpoint/2010/main" val="139469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förslagen som jag skickat till Christer och BG.// Ekonomin får jag fylla i senare – jag ska ha </a:t>
            </a:r>
            <a:r>
              <a:rPr lang="sv-SE" dirty="0" err="1"/>
              <a:t>ekonomiavstäming</a:t>
            </a:r>
            <a:r>
              <a:rPr lang="sv-SE" dirty="0"/>
              <a:t> i veckan</a:t>
            </a:r>
          </a:p>
        </p:txBody>
      </p:sp>
      <p:sp>
        <p:nvSpPr>
          <p:cNvPr id="4" name="Platshållare för bildnummer 3"/>
          <p:cNvSpPr>
            <a:spLocks noGrp="1"/>
          </p:cNvSpPr>
          <p:nvPr>
            <p:ph type="sldNum" sz="quarter" idx="10"/>
          </p:nvPr>
        </p:nvSpPr>
        <p:spPr/>
        <p:txBody>
          <a:bodyPr/>
          <a:lstStyle/>
          <a:p>
            <a:fld id="{2472EDBE-ADCA-4553-97AE-E98938ABE598}" type="slidenum">
              <a:rPr lang="sv-SE" smtClean="0"/>
              <a:t>11</a:t>
            </a:fld>
            <a:endParaRPr lang="sv-SE"/>
          </a:p>
        </p:txBody>
      </p:sp>
    </p:spTree>
    <p:extLst>
      <p:ext uri="{BB962C8B-B14F-4D97-AF65-F5344CB8AC3E}">
        <p14:creationId xmlns:p14="http://schemas.microsoft.com/office/powerpoint/2010/main" val="416805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12</a:t>
            </a:fld>
            <a:endParaRPr lang="sv-SE"/>
          </a:p>
        </p:txBody>
      </p:sp>
    </p:spTree>
    <p:extLst>
      <p:ext uri="{BB962C8B-B14F-4D97-AF65-F5344CB8AC3E}">
        <p14:creationId xmlns:p14="http://schemas.microsoft.com/office/powerpoint/2010/main" val="99782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13</a:t>
            </a:fld>
            <a:endParaRPr lang="sv-SE"/>
          </a:p>
        </p:txBody>
      </p:sp>
    </p:spTree>
    <p:extLst>
      <p:ext uri="{BB962C8B-B14F-4D97-AF65-F5344CB8AC3E}">
        <p14:creationId xmlns:p14="http://schemas.microsoft.com/office/powerpoint/2010/main" val="3590774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14</a:t>
            </a:fld>
            <a:endParaRPr lang="sv-SE"/>
          </a:p>
        </p:txBody>
      </p:sp>
    </p:spTree>
    <p:extLst>
      <p:ext uri="{BB962C8B-B14F-4D97-AF65-F5344CB8AC3E}">
        <p14:creationId xmlns:p14="http://schemas.microsoft.com/office/powerpoint/2010/main" val="18322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Återkoppling från förra mötet och statistik från webben – ni ville veta vad externa besökare var mest intresserade av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Topp i augusti 2023 med 274 visningar</a:t>
            </a:r>
          </a:p>
          <a:p>
            <a:endParaRPr lang="sv-SE"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16</a:t>
            </a:fld>
            <a:endParaRPr lang="sv-SE"/>
          </a:p>
        </p:txBody>
      </p:sp>
    </p:spTree>
    <p:extLst>
      <p:ext uri="{BB962C8B-B14F-4D97-AF65-F5344CB8AC3E}">
        <p14:creationId xmlns:p14="http://schemas.microsoft.com/office/powerpoint/2010/main" val="413621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Visitors</a:t>
            </a:r>
            <a:r>
              <a:rPr lang="sv-SE" dirty="0"/>
              <a:t> är antal UNIKA besökare på varje sida</a:t>
            </a:r>
          </a:p>
          <a:p>
            <a:endParaRPr lang="sv-SE" dirty="0"/>
          </a:p>
          <a:p>
            <a:r>
              <a:rPr lang="sv-SE" dirty="0" err="1"/>
              <a:t>Wiews</a:t>
            </a:r>
            <a:r>
              <a:rPr lang="sv-SE" baseline="0" dirty="0"/>
              <a:t> är hur många visningar just den sidan haft, dvs samma besökare kan ha varit inne på samma sida flera gånger (därav en högre siffra i den kolumnen)</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Påminner återigen - Glöm inte länka till webb-platsen från era organisationer!</a:t>
            </a:r>
          </a:p>
          <a:p>
            <a:endParaRPr lang="sv-SE"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17</a:t>
            </a:fld>
            <a:endParaRPr lang="sv-SE"/>
          </a:p>
        </p:txBody>
      </p:sp>
    </p:spTree>
    <p:extLst>
      <p:ext uri="{BB962C8B-B14F-4D97-AF65-F5344CB8AC3E}">
        <p14:creationId xmlns:p14="http://schemas.microsoft.com/office/powerpoint/2010/main" val="2706469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18</a:t>
            </a:fld>
            <a:endParaRPr lang="sv-SE"/>
          </a:p>
        </p:txBody>
      </p:sp>
    </p:spTree>
    <p:extLst>
      <p:ext uri="{BB962C8B-B14F-4D97-AF65-F5344CB8AC3E}">
        <p14:creationId xmlns:p14="http://schemas.microsoft.com/office/powerpoint/2010/main" val="166743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472EDBE-ADCA-4553-97AE-E98938ABE598}" type="slidenum">
              <a:rPr lang="sv-SE" smtClean="0"/>
              <a:t>19</a:t>
            </a:fld>
            <a:endParaRPr lang="sv-SE"/>
          </a:p>
        </p:txBody>
      </p:sp>
    </p:spTree>
    <p:extLst>
      <p:ext uri="{BB962C8B-B14F-4D97-AF65-F5344CB8AC3E}">
        <p14:creationId xmlns:p14="http://schemas.microsoft.com/office/powerpoint/2010/main" val="363473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2</a:t>
            </a:fld>
            <a:endParaRPr lang="sv-SE"/>
          </a:p>
        </p:txBody>
      </p:sp>
    </p:spTree>
    <p:extLst>
      <p:ext uri="{BB962C8B-B14F-4D97-AF65-F5344CB8AC3E}">
        <p14:creationId xmlns:p14="http://schemas.microsoft.com/office/powerpoint/2010/main" val="40821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Sofia Y</a:t>
            </a:r>
          </a:p>
        </p:txBody>
      </p:sp>
      <p:sp>
        <p:nvSpPr>
          <p:cNvPr id="4" name="Platshållare för bildnummer 3"/>
          <p:cNvSpPr>
            <a:spLocks noGrp="1"/>
          </p:cNvSpPr>
          <p:nvPr>
            <p:ph type="sldNum" sz="quarter" idx="10"/>
          </p:nvPr>
        </p:nvSpPr>
        <p:spPr/>
        <p:txBody>
          <a:bodyPr/>
          <a:lstStyle/>
          <a:p>
            <a:fld id="{2472EDBE-ADCA-4553-97AE-E98938ABE598}" type="slidenum">
              <a:rPr lang="sv-SE" smtClean="0"/>
              <a:t>3</a:t>
            </a:fld>
            <a:endParaRPr lang="sv-SE"/>
          </a:p>
        </p:txBody>
      </p:sp>
    </p:spTree>
    <p:extLst>
      <p:ext uri="{BB962C8B-B14F-4D97-AF65-F5344CB8AC3E}">
        <p14:creationId xmlns:p14="http://schemas.microsoft.com/office/powerpoint/2010/main" val="417621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När kontraktet är klart kommer Christer och BG att få se och skriva på.</a:t>
            </a:r>
          </a:p>
          <a:p>
            <a:endParaRPr lang="sv-SE" baseline="0" dirty="0"/>
          </a:p>
          <a:p>
            <a:r>
              <a:rPr lang="sv-SE" baseline="0" dirty="0"/>
              <a:t>Jag har även kollat ekonomin och det ser ok ut.</a:t>
            </a:r>
          </a:p>
        </p:txBody>
      </p:sp>
      <p:sp>
        <p:nvSpPr>
          <p:cNvPr id="4" name="Platshållare för bildnummer 3"/>
          <p:cNvSpPr>
            <a:spLocks noGrp="1"/>
          </p:cNvSpPr>
          <p:nvPr>
            <p:ph type="sldNum" sz="quarter" idx="10"/>
          </p:nvPr>
        </p:nvSpPr>
        <p:spPr/>
        <p:txBody>
          <a:bodyPr/>
          <a:lstStyle/>
          <a:p>
            <a:fld id="{2472EDBE-ADCA-4553-97AE-E98938ABE598}" type="slidenum">
              <a:rPr lang="sv-SE" smtClean="0"/>
              <a:t>4</a:t>
            </a:fld>
            <a:endParaRPr lang="sv-SE"/>
          </a:p>
        </p:txBody>
      </p:sp>
    </p:spTree>
    <p:extLst>
      <p:ext uri="{BB962C8B-B14F-4D97-AF65-F5344CB8AC3E}">
        <p14:creationId xmlns:p14="http://schemas.microsoft.com/office/powerpoint/2010/main" val="329854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A788-4F59-D051-9D70-3BEB3E9711E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C2F9FA4-B2FA-964A-658A-6E50B4FEB0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EA251C3-749A-6244-4FFB-A78C267F0A5B}"/>
              </a:ext>
            </a:extLst>
          </p:cNvPr>
          <p:cNvSpPr>
            <a:spLocks noGrp="1"/>
          </p:cNvSpPr>
          <p:nvPr>
            <p:ph type="body" idx="1"/>
          </p:nvPr>
        </p:nvSpPr>
        <p:spPr/>
        <p:txBody>
          <a:bodyPr/>
          <a:lstStyle/>
          <a:p>
            <a:r>
              <a:rPr lang="sv-SE" sz="1800" dirty="0">
                <a:effectLst/>
                <a:latin typeface="Aptos" panose="020B0004020202020204" pitchFamily="34" charset="0"/>
                <a:ea typeface="Times New Roman" panose="02020603050405020304" pitchFamily="18" charset="0"/>
                <a:cs typeface="Aptos" panose="020B0004020202020204" pitchFamily="34" charset="0"/>
              </a:rPr>
              <a:t>År 2024 i lila streck och 2023 ljusare streck bakom.</a:t>
            </a:r>
          </a:p>
          <a:p>
            <a:r>
              <a:rPr lang="sv-SE" sz="1800" dirty="0">
                <a:effectLst/>
                <a:latin typeface="Aptos" panose="020B0004020202020204" pitchFamily="34" charset="0"/>
                <a:ea typeface="Times New Roman" panose="02020603050405020304" pitchFamily="18" charset="0"/>
                <a:cs typeface="Aptos" panose="020B0004020202020204" pitchFamily="34" charset="0"/>
              </a:rPr>
              <a:t>Jämför man 2023 med 2024 ökade antalet </a:t>
            </a:r>
            <a:r>
              <a:rPr lang="sv-SE" sz="1800" dirty="0" err="1">
                <a:effectLst/>
                <a:latin typeface="Aptos" panose="020B0004020202020204" pitchFamily="34" charset="0"/>
                <a:ea typeface="Times New Roman" panose="02020603050405020304" pitchFamily="18" charset="0"/>
                <a:cs typeface="Aptos" panose="020B0004020202020204" pitchFamily="34" charset="0"/>
              </a:rPr>
              <a:t>visitors</a:t>
            </a:r>
            <a:r>
              <a:rPr lang="sv-SE" sz="1800" dirty="0">
                <a:effectLst/>
                <a:latin typeface="Aptos" panose="020B0004020202020204" pitchFamily="34" charset="0"/>
                <a:ea typeface="Times New Roman" panose="02020603050405020304" pitchFamily="18" charset="0"/>
                <a:cs typeface="Aptos" panose="020B0004020202020204" pitchFamily="34" charset="0"/>
              </a:rPr>
              <a:t> med 371 stycken och antalet </a:t>
            </a:r>
            <a:r>
              <a:rPr lang="sv-SE" sz="1800" dirty="0" err="1">
                <a:effectLst/>
                <a:latin typeface="Aptos" panose="020B0004020202020204" pitchFamily="34" charset="0"/>
                <a:ea typeface="Times New Roman" panose="02020603050405020304" pitchFamily="18" charset="0"/>
                <a:cs typeface="Aptos" panose="020B0004020202020204" pitchFamily="34" charset="0"/>
              </a:rPr>
              <a:t>views</a:t>
            </a:r>
            <a:r>
              <a:rPr lang="sv-SE" sz="1800" dirty="0">
                <a:effectLst/>
                <a:latin typeface="Aptos" panose="020B0004020202020204" pitchFamily="34" charset="0"/>
                <a:ea typeface="Times New Roman" panose="02020603050405020304" pitchFamily="18" charset="0"/>
                <a:cs typeface="Aptos" panose="020B0004020202020204" pitchFamily="34" charset="0"/>
              </a:rPr>
              <a:t> med 821. </a:t>
            </a:r>
          </a:p>
          <a:p>
            <a:endParaRPr lang="sv-SE" dirty="0"/>
          </a:p>
          <a:p>
            <a:r>
              <a:rPr lang="sv-SE" dirty="0" err="1"/>
              <a:t>Visitors</a:t>
            </a:r>
            <a:r>
              <a:rPr lang="sv-SE" dirty="0"/>
              <a:t> är antal UNIKA besökare på varje sida</a:t>
            </a:r>
          </a:p>
          <a:p>
            <a:endParaRPr lang="sv-SE" dirty="0"/>
          </a:p>
          <a:p>
            <a:r>
              <a:rPr lang="sv-SE" dirty="0" err="1"/>
              <a:t>Wiews</a:t>
            </a:r>
            <a:r>
              <a:rPr lang="sv-SE" baseline="0" dirty="0"/>
              <a:t> är hur många visningar just den sidan haft, dvs samma besökare kan ha varit inne på samma sida flera gånger (därav en högre siffra i den kolumnen)</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Påminner återigen - Glöm inte länka till webb-platsen från era organisationer!</a:t>
            </a:r>
          </a:p>
          <a:p>
            <a:endParaRPr lang="sv-SE" baseline="0" dirty="0"/>
          </a:p>
        </p:txBody>
      </p:sp>
      <p:sp>
        <p:nvSpPr>
          <p:cNvPr id="4" name="Platshållare för bildnummer 3">
            <a:extLst>
              <a:ext uri="{FF2B5EF4-FFF2-40B4-BE49-F238E27FC236}">
                <a16:creationId xmlns:a16="http://schemas.microsoft.com/office/drawing/2014/main" id="{13B6754D-55D6-9537-0FAD-4F43907D80CF}"/>
              </a:ext>
            </a:extLst>
          </p:cNvPr>
          <p:cNvSpPr>
            <a:spLocks noGrp="1"/>
          </p:cNvSpPr>
          <p:nvPr>
            <p:ph type="sldNum" sz="quarter" idx="10"/>
          </p:nvPr>
        </p:nvSpPr>
        <p:spPr/>
        <p:txBody>
          <a:bodyPr/>
          <a:lstStyle/>
          <a:p>
            <a:fld id="{2472EDBE-ADCA-4553-97AE-E98938ABE598}" type="slidenum">
              <a:rPr lang="sv-SE" smtClean="0"/>
              <a:t>5</a:t>
            </a:fld>
            <a:endParaRPr lang="sv-SE"/>
          </a:p>
        </p:txBody>
      </p:sp>
    </p:spTree>
    <p:extLst>
      <p:ext uri="{BB962C8B-B14F-4D97-AF65-F5344CB8AC3E}">
        <p14:creationId xmlns:p14="http://schemas.microsoft.com/office/powerpoint/2010/main" val="151533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Sofia Y Det är möjligt att lägga hela systemet på er befintliga hemsideserver, men då är risken stor för extra arbete med att anpassa den. Dessutom är det enklare felsökning om det bara finns en server att förhålla sig till. Konsulten rekommenderar att ni använder den externa server han har konfigurerat för denna dynamiska kartfunktionen.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som kan ta lite tid är att sammanställa är metadata, dvs info om stationerna: koordinater, historik, målsättning, länkar till VISS och </a:t>
            </a:r>
            <a:r>
              <a:rPr lang="sv-SE" sz="1200" kern="1200" dirty="0" err="1">
                <a:solidFill>
                  <a:schemeClr val="tx1"/>
                </a:solidFill>
                <a:effectLst/>
                <a:latin typeface="+mn-lt"/>
                <a:ea typeface="+mn-ea"/>
                <a:cs typeface="+mn-cs"/>
              </a:rPr>
              <a:t>datavärd</a:t>
            </a:r>
            <a:r>
              <a:rPr lang="sv-SE" sz="1200" kern="1200" dirty="0">
                <a:solidFill>
                  <a:schemeClr val="tx1"/>
                </a:solidFill>
                <a:effectLst/>
                <a:latin typeface="+mn-lt"/>
                <a:ea typeface="+mn-ea"/>
                <a:cs typeface="+mn-cs"/>
              </a:rPr>
              <a:t> etc. Här bestämmer ni själva vad ni vill ha med. Samma gäller vilka analysdata som ska vara med, och ni behöver själva bidra med innehåll. Han</a:t>
            </a:r>
            <a:r>
              <a:rPr lang="sv-SE" sz="1200" kern="1200" baseline="0" dirty="0">
                <a:solidFill>
                  <a:schemeClr val="tx1"/>
                </a:solidFill>
                <a:effectLst/>
                <a:latin typeface="+mn-lt"/>
                <a:ea typeface="+mn-ea"/>
                <a:cs typeface="+mn-cs"/>
              </a:rPr>
              <a:t> har </a:t>
            </a:r>
            <a:r>
              <a:rPr lang="sv-SE" sz="1200" kern="1200" dirty="0">
                <a:solidFill>
                  <a:schemeClr val="tx1"/>
                </a:solidFill>
                <a:effectLst/>
                <a:latin typeface="+mn-lt"/>
                <a:ea typeface="+mn-ea"/>
                <a:cs typeface="+mn-cs"/>
              </a:rPr>
              <a:t>plats och funktionalitet för det mesta utom fiskedata, som jag istället brukar länka vidare.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baseline="0"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6</a:t>
            </a:fld>
            <a:endParaRPr lang="sv-SE"/>
          </a:p>
        </p:txBody>
      </p:sp>
    </p:spTree>
    <p:extLst>
      <p:ext uri="{BB962C8B-B14F-4D97-AF65-F5344CB8AC3E}">
        <p14:creationId xmlns:p14="http://schemas.microsoft.com/office/powerpoint/2010/main" val="139483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Sofia Y</a:t>
            </a:r>
          </a:p>
        </p:txBody>
      </p:sp>
      <p:sp>
        <p:nvSpPr>
          <p:cNvPr id="4" name="Platshållare för bildnummer 3"/>
          <p:cNvSpPr>
            <a:spLocks noGrp="1"/>
          </p:cNvSpPr>
          <p:nvPr>
            <p:ph type="sldNum" sz="quarter" idx="10"/>
          </p:nvPr>
        </p:nvSpPr>
        <p:spPr/>
        <p:txBody>
          <a:bodyPr/>
          <a:lstStyle/>
          <a:p>
            <a:fld id="{2472EDBE-ADCA-4553-97AE-E98938ABE598}" type="slidenum">
              <a:rPr lang="sv-SE" smtClean="0"/>
              <a:t>7</a:t>
            </a:fld>
            <a:endParaRPr lang="sv-SE"/>
          </a:p>
        </p:txBody>
      </p:sp>
    </p:spTree>
    <p:extLst>
      <p:ext uri="{BB962C8B-B14F-4D97-AF65-F5344CB8AC3E}">
        <p14:creationId xmlns:p14="http://schemas.microsoft.com/office/powerpoint/2010/main" val="274451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fld id="{2472EDBE-ADCA-4553-97AE-E98938ABE598}" type="slidenum">
              <a:rPr lang="sv-SE" smtClean="0"/>
              <a:t>8</a:t>
            </a:fld>
            <a:endParaRPr lang="sv-SE"/>
          </a:p>
        </p:txBody>
      </p:sp>
    </p:spTree>
    <p:extLst>
      <p:ext uri="{BB962C8B-B14F-4D97-AF65-F5344CB8AC3E}">
        <p14:creationId xmlns:p14="http://schemas.microsoft.com/office/powerpoint/2010/main" val="355734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Länsstyrelsen Halland och Jönköping</a:t>
            </a:r>
          </a:p>
        </p:txBody>
      </p:sp>
      <p:sp>
        <p:nvSpPr>
          <p:cNvPr id="4" name="Platshållare för bildnummer 3"/>
          <p:cNvSpPr>
            <a:spLocks noGrp="1"/>
          </p:cNvSpPr>
          <p:nvPr>
            <p:ph type="sldNum" sz="quarter" idx="10"/>
          </p:nvPr>
        </p:nvSpPr>
        <p:spPr/>
        <p:txBody>
          <a:bodyPr/>
          <a:lstStyle/>
          <a:p>
            <a:fld id="{2472EDBE-ADCA-4553-97AE-E98938ABE598}" type="slidenum">
              <a:rPr lang="sv-SE" smtClean="0"/>
              <a:t>9</a:t>
            </a:fld>
            <a:endParaRPr lang="sv-SE"/>
          </a:p>
        </p:txBody>
      </p:sp>
    </p:spTree>
    <p:extLst>
      <p:ext uri="{BB962C8B-B14F-4D97-AF65-F5344CB8AC3E}">
        <p14:creationId xmlns:p14="http://schemas.microsoft.com/office/powerpoint/2010/main" val="200406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endParaRPr lang="en-GB"/>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GB"/>
          </a:p>
        </p:txBody>
      </p:sp>
      <p:sp>
        <p:nvSpPr>
          <p:cNvPr id="4" name="Platshållare för datum 3"/>
          <p:cNvSpPr>
            <a:spLocks noGrp="1"/>
          </p:cNvSpPr>
          <p:nvPr>
            <p:ph type="dt" sz="half" idx="10"/>
          </p:nvPr>
        </p:nvSpPr>
        <p:spPr/>
        <p:txBody>
          <a:bodyPr/>
          <a:lstStyle/>
          <a:p>
            <a:fld id="{60E1E556-8F39-460B-BD5E-E68D23257690}" type="datetimeFigureOut">
              <a:rPr lang="en-GB" smtClean="0"/>
              <a:t>07/04/2025</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278516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60E1E556-8F39-460B-BD5E-E68D23257690}" type="datetimeFigureOut">
              <a:rPr lang="en-GB" smtClean="0"/>
              <a:t>07/04/2025</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323087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endParaRPr lang="en-GB"/>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60E1E556-8F39-460B-BD5E-E68D23257690}" type="datetimeFigureOut">
              <a:rPr lang="en-GB" smtClean="0"/>
              <a:t>07/04/2025</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306746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60E1E556-8F39-460B-BD5E-E68D23257690}" type="datetimeFigureOut">
              <a:rPr lang="en-GB" smtClean="0"/>
              <a:t>07/04/2025</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298839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GB"/>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60E1E556-8F39-460B-BD5E-E68D23257690}" type="datetimeFigureOut">
              <a:rPr lang="en-GB" smtClean="0"/>
              <a:t>07/04/2025</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16548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p:cNvSpPr>
            <a:spLocks noGrp="1"/>
          </p:cNvSpPr>
          <p:nvPr>
            <p:ph type="dt" sz="half" idx="10"/>
          </p:nvPr>
        </p:nvSpPr>
        <p:spPr/>
        <p:txBody>
          <a:bodyPr/>
          <a:lstStyle/>
          <a:p>
            <a:fld id="{60E1E556-8F39-460B-BD5E-E68D23257690}" type="datetimeFigureOut">
              <a:rPr lang="en-GB" smtClean="0"/>
              <a:t>07/04/2025</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196090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endParaRPr lang="en-GB"/>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p:cNvSpPr>
            <a:spLocks noGrp="1"/>
          </p:cNvSpPr>
          <p:nvPr>
            <p:ph type="dt" sz="half" idx="10"/>
          </p:nvPr>
        </p:nvSpPr>
        <p:spPr/>
        <p:txBody>
          <a:bodyPr/>
          <a:lstStyle/>
          <a:p>
            <a:fld id="{60E1E556-8F39-460B-BD5E-E68D23257690}" type="datetimeFigureOut">
              <a:rPr lang="en-GB" smtClean="0"/>
              <a:t>07/04/2025</a:t>
            </a:fld>
            <a:endParaRPr lang="en-GB"/>
          </a:p>
        </p:txBody>
      </p:sp>
      <p:sp>
        <p:nvSpPr>
          <p:cNvPr id="8" name="Platshållare för sidfot 7"/>
          <p:cNvSpPr>
            <a:spLocks noGrp="1"/>
          </p:cNvSpPr>
          <p:nvPr>
            <p:ph type="ftr" sz="quarter" idx="11"/>
          </p:nvPr>
        </p:nvSpPr>
        <p:spPr/>
        <p:txBody>
          <a:bodyPr/>
          <a:lstStyle/>
          <a:p>
            <a:endParaRPr lang="en-GB"/>
          </a:p>
        </p:txBody>
      </p:sp>
      <p:sp>
        <p:nvSpPr>
          <p:cNvPr id="9" name="Platshållare för bildnummer 8"/>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27845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datum 2"/>
          <p:cNvSpPr>
            <a:spLocks noGrp="1"/>
          </p:cNvSpPr>
          <p:nvPr>
            <p:ph type="dt" sz="half" idx="10"/>
          </p:nvPr>
        </p:nvSpPr>
        <p:spPr/>
        <p:txBody>
          <a:bodyPr/>
          <a:lstStyle/>
          <a:p>
            <a:fld id="{60E1E556-8F39-460B-BD5E-E68D23257690}" type="datetimeFigureOut">
              <a:rPr lang="en-GB" smtClean="0"/>
              <a:t>07/04/2025</a:t>
            </a:fld>
            <a:endParaRPr lang="en-GB"/>
          </a:p>
        </p:txBody>
      </p:sp>
      <p:sp>
        <p:nvSpPr>
          <p:cNvPr id="4" name="Platshållare för sidfot 3"/>
          <p:cNvSpPr>
            <a:spLocks noGrp="1"/>
          </p:cNvSpPr>
          <p:nvPr>
            <p:ph type="ftr" sz="quarter" idx="11"/>
          </p:nvPr>
        </p:nvSpPr>
        <p:spPr/>
        <p:txBody>
          <a:bodyPr/>
          <a:lstStyle/>
          <a:p>
            <a:endParaRPr lang="en-GB"/>
          </a:p>
        </p:txBody>
      </p:sp>
      <p:sp>
        <p:nvSpPr>
          <p:cNvPr id="5" name="Platshållare för bildnummer 4"/>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353022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0E1E556-8F39-460B-BD5E-E68D23257690}" type="datetimeFigureOut">
              <a:rPr lang="en-GB" smtClean="0"/>
              <a:t>07/04/2025</a:t>
            </a:fld>
            <a:endParaRPr lang="en-GB"/>
          </a:p>
        </p:txBody>
      </p:sp>
      <p:sp>
        <p:nvSpPr>
          <p:cNvPr id="3" name="Platshållare för sidfot 2"/>
          <p:cNvSpPr>
            <a:spLocks noGrp="1"/>
          </p:cNvSpPr>
          <p:nvPr>
            <p:ph type="ftr" sz="quarter" idx="11"/>
          </p:nvPr>
        </p:nvSpPr>
        <p:spPr/>
        <p:txBody>
          <a:bodyPr/>
          <a:lstStyle/>
          <a:p>
            <a:endParaRPr lang="en-GB"/>
          </a:p>
        </p:txBody>
      </p:sp>
      <p:sp>
        <p:nvSpPr>
          <p:cNvPr id="4" name="Platshållare för bildnummer 3"/>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195611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GB"/>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0E1E556-8F39-460B-BD5E-E68D23257690}" type="datetimeFigureOut">
              <a:rPr lang="en-GB" smtClean="0"/>
              <a:t>07/04/2025</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397557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GB"/>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GB"/>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0E1E556-8F39-460B-BD5E-E68D23257690}" type="datetimeFigureOut">
              <a:rPr lang="en-GB" smtClean="0"/>
              <a:t>07/04/2025</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B21C6B9E-CFA5-4098-B197-87D7BF4AA500}" type="slidenum">
              <a:rPr lang="en-GB" smtClean="0"/>
              <a:t>‹#›</a:t>
            </a:fld>
            <a:endParaRPr lang="en-GB"/>
          </a:p>
        </p:txBody>
      </p:sp>
    </p:spTree>
    <p:extLst>
      <p:ext uri="{BB962C8B-B14F-4D97-AF65-F5344CB8AC3E}">
        <p14:creationId xmlns:p14="http://schemas.microsoft.com/office/powerpoint/2010/main" val="21660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GB"/>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1E556-8F39-460B-BD5E-E68D23257690}" type="datetimeFigureOut">
              <a:rPr lang="en-GB" smtClean="0"/>
              <a:t>07/04/2025</a:t>
            </a:fld>
            <a:endParaRPr lang="en-GB"/>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C6B9E-CFA5-4098-B197-87D7BF4AA500}" type="slidenum">
              <a:rPr lang="en-GB" smtClean="0"/>
              <a:t>‹#›</a:t>
            </a:fld>
            <a:endParaRPr lang="en-GB"/>
          </a:p>
        </p:txBody>
      </p:sp>
    </p:spTree>
    <p:extLst>
      <p:ext uri="{BB962C8B-B14F-4D97-AF65-F5344CB8AC3E}">
        <p14:creationId xmlns:p14="http://schemas.microsoft.com/office/powerpoint/2010/main" val="334414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tv4.se/artikel/2ie2OvUK0iHYkUbXmsvhGR/laeget-akut-kommun-slaeppte-ut-guldfiskar-nu-hotas-vaerdefull-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859D-589A-6816-E456-13032AED2AB5}"/>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95ADA75F-F618-6B79-9FA6-EE0FC35F10B5}"/>
              </a:ext>
            </a:extLst>
          </p:cNvPr>
          <p:cNvPicPr>
            <a:picLocks noChangeAspect="1"/>
          </p:cNvPicPr>
          <p:nvPr/>
        </p:nvPicPr>
        <p:blipFill>
          <a:blip r:embed="rId3"/>
          <a:stretch>
            <a:fillRect/>
          </a:stretch>
        </p:blipFill>
        <p:spPr>
          <a:xfrm>
            <a:off x="383436" y="485057"/>
            <a:ext cx="8765504" cy="4896544"/>
          </a:xfrm>
          <a:prstGeom prst="rect">
            <a:avLst/>
          </a:prstGeom>
        </p:spPr>
      </p:pic>
      <p:pic>
        <p:nvPicPr>
          <p:cNvPr id="5" name="Bildobjekt 4">
            <a:extLst>
              <a:ext uri="{FF2B5EF4-FFF2-40B4-BE49-F238E27FC236}">
                <a16:creationId xmlns:a16="http://schemas.microsoft.com/office/drawing/2014/main" id="{51A87EC1-1EFC-3E07-710E-96BA0FE858C8}"/>
              </a:ext>
            </a:extLst>
          </p:cNvPr>
          <p:cNvPicPr>
            <a:picLocks noChangeAspect="1"/>
          </p:cNvPicPr>
          <p:nvPr/>
        </p:nvPicPr>
        <p:blipFill>
          <a:blip r:embed="rId3"/>
          <a:stretch>
            <a:fillRect/>
          </a:stretch>
        </p:blipFill>
        <p:spPr>
          <a:xfrm>
            <a:off x="231036" y="332657"/>
            <a:ext cx="8765504" cy="4896544"/>
          </a:xfrm>
          <a:prstGeom prst="rect">
            <a:avLst/>
          </a:prstGeom>
        </p:spPr>
      </p:pic>
      <p:sp>
        <p:nvSpPr>
          <p:cNvPr id="3" name="Platshållare för innehåll 2">
            <a:extLst>
              <a:ext uri="{FF2B5EF4-FFF2-40B4-BE49-F238E27FC236}">
                <a16:creationId xmlns:a16="http://schemas.microsoft.com/office/drawing/2014/main" id="{A0D425F4-F994-9879-6F6A-1146B7367495}"/>
              </a:ext>
            </a:extLst>
          </p:cNvPr>
          <p:cNvSpPr>
            <a:spLocks noGrp="1"/>
          </p:cNvSpPr>
          <p:nvPr>
            <p:ph idx="1"/>
          </p:nvPr>
        </p:nvSpPr>
        <p:spPr>
          <a:xfrm>
            <a:off x="1599515" y="1268760"/>
            <a:ext cx="6048672" cy="5029057"/>
          </a:xfrm>
        </p:spPr>
        <p:txBody>
          <a:bodyPr>
            <a:normAutofit/>
          </a:bodyPr>
          <a:lstStyle/>
          <a:p>
            <a:pPr marL="0" indent="0" algn="ctr">
              <a:buNone/>
            </a:pPr>
            <a:r>
              <a:rPr lang="sv-SE" sz="4400" b="1" dirty="0">
                <a:solidFill>
                  <a:schemeClr val="bg1"/>
                </a:solidFill>
              </a:rPr>
              <a:t>Välkomna</a:t>
            </a:r>
          </a:p>
          <a:p>
            <a:pPr algn="ctr"/>
            <a:endParaRPr lang="sv-SE" sz="3600" b="1" dirty="0">
              <a:solidFill>
                <a:schemeClr val="bg1"/>
              </a:solidFill>
            </a:endParaRPr>
          </a:p>
          <a:p>
            <a:pPr marL="0" lvl="0" indent="0" algn="ctr">
              <a:lnSpc>
                <a:spcPct val="90000"/>
              </a:lnSpc>
              <a:spcBef>
                <a:spcPts val="1000"/>
              </a:spcBef>
              <a:buNone/>
            </a:pPr>
            <a:r>
              <a:rPr lang="sv-SE" b="1" dirty="0">
                <a:solidFill>
                  <a:schemeClr val="bg1"/>
                </a:solidFill>
                <a:latin typeface="Calibri" panose="020F0502020204030204"/>
              </a:rPr>
              <a:t>Styrelsemöte Nissans vattenråd</a:t>
            </a:r>
          </a:p>
          <a:p>
            <a:pPr marL="0" lvl="0" indent="0" algn="ctr">
              <a:lnSpc>
                <a:spcPct val="90000"/>
              </a:lnSpc>
              <a:spcBef>
                <a:spcPts val="1000"/>
              </a:spcBef>
              <a:buNone/>
            </a:pPr>
            <a:r>
              <a:rPr lang="sv-SE" b="1" dirty="0">
                <a:solidFill>
                  <a:schemeClr val="bg1"/>
                </a:solidFill>
                <a:latin typeface="Calibri" panose="020F0502020204030204"/>
              </a:rPr>
              <a:t>9 april 2025</a:t>
            </a:r>
          </a:p>
          <a:p>
            <a:pPr marL="0" lvl="0" indent="0" algn="ctr">
              <a:lnSpc>
                <a:spcPct val="90000"/>
              </a:lnSpc>
              <a:spcBef>
                <a:spcPts val="1000"/>
              </a:spcBef>
              <a:buNone/>
            </a:pPr>
            <a:r>
              <a:rPr lang="sv-SE" b="1" dirty="0">
                <a:solidFill>
                  <a:schemeClr val="bg1"/>
                </a:solidFill>
                <a:latin typeface="Calibri" panose="020F0502020204030204"/>
              </a:rPr>
              <a:t>Kl. 8.30 - ca 11.30</a:t>
            </a:r>
          </a:p>
          <a:p>
            <a:pPr marL="0" lvl="0" indent="0" algn="ctr">
              <a:lnSpc>
                <a:spcPct val="90000"/>
              </a:lnSpc>
              <a:spcBef>
                <a:spcPts val="1000"/>
              </a:spcBef>
              <a:buNone/>
            </a:pPr>
            <a:r>
              <a:rPr lang="sv-SE" sz="3600" b="1" dirty="0">
                <a:solidFill>
                  <a:schemeClr val="bg1"/>
                </a:solidFill>
                <a:latin typeface="Calibri" panose="020F0502020204030204"/>
              </a:rPr>
              <a:t>Hylte Paper</a:t>
            </a:r>
          </a:p>
        </p:txBody>
      </p:sp>
    </p:spTree>
    <p:extLst>
      <p:ext uri="{BB962C8B-B14F-4D97-AF65-F5344CB8AC3E}">
        <p14:creationId xmlns:p14="http://schemas.microsoft.com/office/powerpoint/2010/main" val="363933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E9C6-3804-E69E-86AE-28EF3F7569A2}"/>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540392C1-F390-41E9-FC6E-E27012C84979}"/>
              </a:ext>
            </a:extLst>
          </p:cNvPr>
          <p:cNvPicPr>
            <a:picLocks noChangeAspect="1"/>
          </p:cNvPicPr>
          <p:nvPr/>
        </p:nvPicPr>
        <p:blipFill>
          <a:blip r:embed="rId3"/>
          <a:stretch>
            <a:fillRect/>
          </a:stretch>
        </p:blipFill>
        <p:spPr>
          <a:xfrm>
            <a:off x="467544" y="188640"/>
            <a:ext cx="1905664" cy="799579"/>
          </a:xfrm>
          <a:prstGeom prst="rect">
            <a:avLst/>
          </a:prstGeom>
        </p:spPr>
      </p:pic>
      <p:sp>
        <p:nvSpPr>
          <p:cNvPr id="5" name="textruta 4">
            <a:extLst>
              <a:ext uri="{FF2B5EF4-FFF2-40B4-BE49-F238E27FC236}">
                <a16:creationId xmlns:a16="http://schemas.microsoft.com/office/drawing/2014/main" id="{745B3750-6687-2984-D327-6332B0195919}"/>
              </a:ext>
            </a:extLst>
          </p:cNvPr>
          <p:cNvSpPr txBox="1"/>
          <p:nvPr/>
        </p:nvSpPr>
        <p:spPr>
          <a:xfrm>
            <a:off x="1619672" y="873586"/>
            <a:ext cx="5760640" cy="646331"/>
          </a:xfrm>
          <a:prstGeom prst="rect">
            <a:avLst/>
          </a:prstGeom>
          <a:noFill/>
        </p:spPr>
        <p:txBody>
          <a:bodyPr wrap="square" rtlCol="0">
            <a:spAutoFit/>
          </a:bodyPr>
          <a:lstStyle/>
          <a:p>
            <a:r>
              <a:rPr lang="sv-SE" sz="3600" dirty="0"/>
              <a:t>§ 5 Myndighetsinformation</a:t>
            </a:r>
          </a:p>
        </p:txBody>
      </p:sp>
      <p:sp>
        <p:nvSpPr>
          <p:cNvPr id="6" name="Platshållare för innehåll 2">
            <a:extLst>
              <a:ext uri="{FF2B5EF4-FFF2-40B4-BE49-F238E27FC236}">
                <a16:creationId xmlns:a16="http://schemas.microsoft.com/office/drawing/2014/main" id="{C084A96C-A5BD-F133-A54E-05B3BCB9EA4B}"/>
              </a:ext>
            </a:extLst>
          </p:cNvPr>
          <p:cNvSpPr txBox="1">
            <a:spLocks/>
          </p:cNvSpPr>
          <p:nvPr/>
        </p:nvSpPr>
        <p:spPr>
          <a:xfrm>
            <a:off x="611560" y="1771075"/>
            <a:ext cx="7632848" cy="43411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v-SE" sz="2800" dirty="0"/>
              <a:t>Länsstyrelsens svar ang. medel:</a:t>
            </a:r>
          </a:p>
          <a:p>
            <a:r>
              <a:rPr lang="sv-SE" sz="1800" dirty="0">
                <a:effectLst/>
                <a:latin typeface="Calibri" panose="020F0502020204030204" pitchFamily="34" charset="0"/>
                <a:ea typeface="Aptos" panose="020B0004020202020204" pitchFamily="34" charset="0"/>
              </a:rPr>
              <a:t>Vad gäller ekonomi så kan vi avsätta totalt 1,0 </a:t>
            </a:r>
            <a:r>
              <a:rPr lang="sv-SE" sz="1800" dirty="0" err="1">
                <a:effectLst/>
                <a:latin typeface="Calibri" panose="020F0502020204030204" pitchFamily="34" charset="0"/>
                <a:ea typeface="Aptos" panose="020B0004020202020204" pitchFamily="34" charset="0"/>
              </a:rPr>
              <a:t>milj</a:t>
            </a:r>
            <a:r>
              <a:rPr lang="sv-SE" sz="1800" dirty="0">
                <a:effectLst/>
                <a:latin typeface="Calibri" panose="020F0502020204030204" pitchFamily="34" charset="0"/>
                <a:ea typeface="Aptos" panose="020B0004020202020204" pitchFamily="34" charset="0"/>
              </a:rPr>
              <a:t> för åtgärdssamordnare under 2025-26 (500 000 från Halland och 500 000 från Jönköping). Vill skicka med att kommer man igång bra med de här personerna nu under 2025 så kommer de också kunna finansieras med åtgärdsmedel för åtgärder som kommer genomföras under 2026.</a:t>
            </a:r>
          </a:p>
          <a:p>
            <a:pPr marL="0" indent="0">
              <a:buNone/>
            </a:pPr>
            <a:endParaRPr lang="sv-SE" sz="1800" dirty="0">
              <a:effectLst/>
              <a:latin typeface="Calibri" panose="020F0502020204030204" pitchFamily="34" charset="0"/>
              <a:ea typeface="Aptos" panose="020B0004020202020204" pitchFamily="34" charset="0"/>
            </a:endParaRPr>
          </a:p>
          <a:p>
            <a:r>
              <a:rPr lang="sv-SE" sz="1800" dirty="0">
                <a:effectLst/>
                <a:latin typeface="Calibri" panose="020F0502020204030204" pitchFamily="34" charset="0"/>
                <a:ea typeface="Aptos" panose="020B0004020202020204" pitchFamily="34" charset="0"/>
              </a:rPr>
              <a:t>Nu vet ni lite mer om vad det handlar om för pengar, vi kommer återkomma med vad en ansökan till oss behöver innehålla.</a:t>
            </a:r>
            <a:endParaRPr lang="sv-SE" sz="2800" dirty="0"/>
          </a:p>
          <a:p>
            <a:pPr marL="0" indent="0">
              <a:buNone/>
            </a:pPr>
            <a:endParaRPr lang="sv-SE" sz="2800" dirty="0"/>
          </a:p>
          <a:p>
            <a:pPr marL="0" indent="0" algn="ctr">
              <a:buNone/>
            </a:pPr>
            <a:endParaRPr lang="sv-SE" sz="2800" dirty="0"/>
          </a:p>
        </p:txBody>
      </p:sp>
    </p:spTree>
    <p:extLst>
      <p:ext uri="{BB962C8B-B14F-4D97-AF65-F5344CB8AC3E}">
        <p14:creationId xmlns:p14="http://schemas.microsoft.com/office/powerpoint/2010/main" val="334767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13962" y="188640"/>
            <a:ext cx="2086845" cy="875599"/>
          </a:xfrm>
          <a:prstGeom prst="rect">
            <a:avLst/>
          </a:prstGeom>
        </p:spPr>
      </p:pic>
      <p:sp>
        <p:nvSpPr>
          <p:cNvPr id="7" name="textruta 6"/>
          <p:cNvSpPr txBox="1"/>
          <p:nvPr/>
        </p:nvSpPr>
        <p:spPr>
          <a:xfrm>
            <a:off x="398417" y="1772816"/>
            <a:ext cx="8347166" cy="1200329"/>
          </a:xfrm>
          <a:prstGeom prst="rect">
            <a:avLst/>
          </a:prstGeom>
          <a:noFill/>
        </p:spPr>
        <p:txBody>
          <a:bodyPr wrap="square" rtlCol="0">
            <a:spAutoFit/>
          </a:bodyPr>
          <a:lstStyle/>
          <a:p>
            <a:r>
              <a:rPr lang="sv-SE" sz="3600" dirty="0"/>
              <a:t>§ 6 Redovisning vattenmyndigheten och verksamhetsplanering 2025 - förslag</a:t>
            </a:r>
          </a:p>
        </p:txBody>
      </p:sp>
    </p:spTree>
    <p:extLst>
      <p:ext uri="{BB962C8B-B14F-4D97-AF65-F5344CB8AC3E}">
        <p14:creationId xmlns:p14="http://schemas.microsoft.com/office/powerpoint/2010/main" val="80473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57200" y="332656"/>
            <a:ext cx="1743607" cy="731583"/>
          </a:xfrm>
          <a:prstGeom prst="rect">
            <a:avLst/>
          </a:prstGeom>
        </p:spPr>
      </p:pic>
      <p:sp>
        <p:nvSpPr>
          <p:cNvPr id="7" name="textruta 6"/>
          <p:cNvSpPr txBox="1"/>
          <p:nvPr/>
        </p:nvSpPr>
        <p:spPr>
          <a:xfrm>
            <a:off x="2339752" y="635299"/>
            <a:ext cx="6048672" cy="646331"/>
          </a:xfrm>
          <a:prstGeom prst="rect">
            <a:avLst/>
          </a:prstGeom>
          <a:noFill/>
        </p:spPr>
        <p:txBody>
          <a:bodyPr wrap="square" rtlCol="0">
            <a:spAutoFit/>
          </a:bodyPr>
          <a:lstStyle/>
          <a:p>
            <a:r>
              <a:rPr lang="sv-SE" sz="3600" dirty="0"/>
              <a:t>§ 7 Övriga frågor</a:t>
            </a:r>
          </a:p>
        </p:txBody>
      </p:sp>
      <p:sp>
        <p:nvSpPr>
          <p:cNvPr id="2" name="textruta 1"/>
          <p:cNvSpPr txBox="1"/>
          <p:nvPr/>
        </p:nvSpPr>
        <p:spPr>
          <a:xfrm>
            <a:off x="354360" y="2024875"/>
            <a:ext cx="8435280" cy="1569660"/>
          </a:xfrm>
          <a:prstGeom prst="rect">
            <a:avLst/>
          </a:prstGeom>
          <a:noFill/>
        </p:spPr>
        <p:txBody>
          <a:bodyPr wrap="square" rtlCol="0">
            <a:spAutoFit/>
          </a:bodyPr>
          <a:lstStyle/>
          <a:p>
            <a:pPr marL="342900" indent="-342900">
              <a:buFont typeface="Arial" panose="020B0604020202020204" pitchFamily="34" charset="0"/>
              <a:buChar char="•"/>
            </a:pPr>
            <a:r>
              <a:rPr lang="sv-SE" sz="3200" dirty="0"/>
              <a:t>Samråd regional fysisk planering</a:t>
            </a:r>
          </a:p>
          <a:p>
            <a:pPr marL="342900" indent="-342900">
              <a:buFont typeface="Arial" panose="020B0604020202020204" pitchFamily="34" charset="0"/>
              <a:buChar char="•"/>
            </a:pPr>
            <a:endParaRPr lang="sv-SE" sz="3200" dirty="0"/>
          </a:p>
          <a:p>
            <a:pPr marL="342900" indent="-342900">
              <a:buFont typeface="Arial" panose="020B0604020202020204" pitchFamily="34" charset="0"/>
              <a:buChar char="•"/>
            </a:pPr>
            <a:r>
              <a:rPr lang="sv-SE" sz="3200" dirty="0"/>
              <a:t>Ny </a:t>
            </a:r>
            <a:r>
              <a:rPr lang="sv-SE" sz="3200" dirty="0" err="1"/>
              <a:t>invasiv</a:t>
            </a:r>
            <a:r>
              <a:rPr lang="sv-SE" sz="3200" dirty="0"/>
              <a:t> art i Nissan</a:t>
            </a:r>
          </a:p>
        </p:txBody>
      </p:sp>
      <p:sp>
        <p:nvSpPr>
          <p:cNvPr id="6" name="textruta 5">
            <a:extLst>
              <a:ext uri="{FF2B5EF4-FFF2-40B4-BE49-F238E27FC236}">
                <a16:creationId xmlns:a16="http://schemas.microsoft.com/office/drawing/2014/main" id="{88A60D44-E886-DE92-7714-BABCEBF0890B}"/>
              </a:ext>
            </a:extLst>
          </p:cNvPr>
          <p:cNvSpPr txBox="1"/>
          <p:nvPr/>
        </p:nvSpPr>
        <p:spPr>
          <a:xfrm>
            <a:off x="1259632" y="3829949"/>
            <a:ext cx="5940152" cy="646331"/>
          </a:xfrm>
          <a:prstGeom prst="rect">
            <a:avLst/>
          </a:prstGeom>
          <a:noFill/>
        </p:spPr>
        <p:txBody>
          <a:bodyPr wrap="square">
            <a:spAutoFit/>
          </a:bodyPr>
          <a:lstStyle/>
          <a:p>
            <a:r>
              <a:rPr lang="sv-SE" sz="1800" u="sng" dirty="0">
                <a:solidFill>
                  <a:srgbClr val="0000FF"/>
                </a:solidFill>
                <a:effectLst/>
                <a:latin typeface="Times New Roman" panose="02020603050405020304" pitchFamily="18" charset="0"/>
                <a:ea typeface="Aptos" panose="020B0004020202020204" pitchFamily="34" charset="0"/>
                <a:hlinkClick r:id="rId4"/>
              </a:rPr>
              <a:t>https://www.tv4.se/artikel/2ie2OvUK0iHYkUbXmsvhGR/laeget-akut-kommun-slaeppte-ut-guldfiskar-nu-hotas-vaerdefull-a</a:t>
            </a:r>
            <a:endParaRPr lang="sv-SE" dirty="0"/>
          </a:p>
        </p:txBody>
      </p:sp>
    </p:spTree>
    <p:extLst>
      <p:ext uri="{BB962C8B-B14F-4D97-AF65-F5344CB8AC3E}">
        <p14:creationId xmlns:p14="http://schemas.microsoft.com/office/powerpoint/2010/main" val="281227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7584" y="2276100"/>
            <a:ext cx="7128792" cy="3804921"/>
          </a:xfrm>
        </p:spPr>
        <p:txBody>
          <a:bodyPr>
            <a:normAutofit/>
          </a:bodyPr>
          <a:lstStyle/>
          <a:p>
            <a:pPr marL="0" indent="0" algn="just">
              <a:buNone/>
            </a:pPr>
            <a:r>
              <a:rPr lang="sv-SE" sz="2800" dirty="0">
                <a:latin typeface="Times New Roman" panose="02020603050405020304" pitchFamily="18" charset="0"/>
                <a:cs typeface="Times New Roman" panose="02020603050405020304" pitchFamily="18" charset="0"/>
              </a:rPr>
              <a:t> </a:t>
            </a:r>
          </a:p>
        </p:txBody>
      </p:sp>
      <p:pic>
        <p:nvPicPr>
          <p:cNvPr id="4" name="Bildobjekt 3"/>
          <p:cNvPicPr>
            <a:picLocks noChangeAspect="1"/>
          </p:cNvPicPr>
          <p:nvPr/>
        </p:nvPicPr>
        <p:blipFill>
          <a:blip r:embed="rId3"/>
          <a:stretch>
            <a:fillRect/>
          </a:stretch>
        </p:blipFill>
        <p:spPr>
          <a:xfrm>
            <a:off x="457200" y="332656"/>
            <a:ext cx="1743607" cy="731583"/>
          </a:xfrm>
          <a:prstGeom prst="rect">
            <a:avLst/>
          </a:prstGeom>
        </p:spPr>
      </p:pic>
      <p:sp>
        <p:nvSpPr>
          <p:cNvPr id="5" name="textruta 4"/>
          <p:cNvSpPr txBox="1"/>
          <p:nvPr/>
        </p:nvSpPr>
        <p:spPr>
          <a:xfrm>
            <a:off x="1763688" y="1124744"/>
            <a:ext cx="5472608" cy="584775"/>
          </a:xfrm>
          <a:prstGeom prst="rect">
            <a:avLst/>
          </a:prstGeom>
          <a:noFill/>
        </p:spPr>
        <p:txBody>
          <a:bodyPr wrap="square" rtlCol="0">
            <a:spAutoFit/>
          </a:bodyPr>
          <a:lstStyle/>
          <a:p>
            <a:r>
              <a:rPr lang="sv-SE" sz="3200" dirty="0"/>
              <a:t>§ 7 Kommande möten 2024</a:t>
            </a:r>
          </a:p>
        </p:txBody>
      </p:sp>
      <p:sp>
        <p:nvSpPr>
          <p:cNvPr id="6" name="textruta 5"/>
          <p:cNvSpPr txBox="1"/>
          <p:nvPr/>
        </p:nvSpPr>
        <p:spPr>
          <a:xfrm>
            <a:off x="1835696" y="2060848"/>
            <a:ext cx="4824536" cy="2800767"/>
          </a:xfrm>
          <a:prstGeom prst="rect">
            <a:avLst/>
          </a:prstGeom>
          <a:noFill/>
        </p:spPr>
        <p:txBody>
          <a:bodyPr wrap="square" rtlCol="0">
            <a:spAutoFit/>
          </a:bodyPr>
          <a:lstStyle/>
          <a:p>
            <a:r>
              <a:rPr lang="sv-SE" dirty="0"/>
              <a:t>           </a:t>
            </a:r>
            <a:endParaRPr lang="sv-SE" sz="2000" dirty="0"/>
          </a:p>
          <a:p>
            <a:r>
              <a:rPr lang="sv-SE" sz="2000" dirty="0"/>
              <a:t>     </a:t>
            </a:r>
          </a:p>
          <a:p>
            <a:r>
              <a:rPr lang="sv-SE" sz="2000" dirty="0"/>
              <a:t>            	Onsdagen den </a:t>
            </a:r>
            <a:r>
              <a:rPr lang="sv-SE" sz="2000" b="1" dirty="0"/>
              <a:t>4 juni</a:t>
            </a:r>
          </a:p>
          <a:p>
            <a:r>
              <a:rPr lang="sv-SE" sz="2000" b="1" dirty="0"/>
              <a:t>	</a:t>
            </a:r>
            <a:r>
              <a:rPr lang="sv-SE" sz="2000" dirty="0"/>
              <a:t>(styrelsemöte + årsmöte) </a:t>
            </a:r>
            <a:r>
              <a:rPr lang="sv-SE" sz="2000" dirty="0">
                <a:highlight>
                  <a:srgbClr val="FFFF00"/>
                </a:highlight>
              </a:rPr>
              <a:t>Var?</a:t>
            </a:r>
            <a:endParaRPr lang="sv-SE" sz="2000" b="1" dirty="0">
              <a:highlight>
                <a:srgbClr val="FFFF00"/>
              </a:highlight>
            </a:endParaRPr>
          </a:p>
          <a:p>
            <a:endParaRPr lang="sv-SE" sz="2000" dirty="0"/>
          </a:p>
          <a:p>
            <a:r>
              <a:rPr lang="sv-SE" sz="2000" dirty="0"/>
              <a:t>            </a:t>
            </a:r>
            <a:r>
              <a:rPr lang="sv-SE" sz="2000" dirty="0">
                <a:solidFill>
                  <a:schemeClr val="accent6"/>
                </a:solidFill>
              </a:rPr>
              <a:t> Torsdagen </a:t>
            </a:r>
            <a:r>
              <a:rPr lang="sv-SE" sz="2000" dirty="0"/>
              <a:t>den </a:t>
            </a:r>
            <a:r>
              <a:rPr lang="sv-SE" sz="2000" b="1" dirty="0"/>
              <a:t>21 augusti</a:t>
            </a:r>
          </a:p>
          <a:p>
            <a:r>
              <a:rPr lang="sv-SE" sz="2000" b="1" dirty="0"/>
              <a:t>	</a:t>
            </a:r>
            <a:r>
              <a:rPr lang="sv-SE" sz="2000" dirty="0"/>
              <a:t> </a:t>
            </a:r>
          </a:p>
          <a:p>
            <a:r>
              <a:rPr lang="sv-SE" sz="2000" dirty="0"/>
              <a:t>	Onsdagen den </a:t>
            </a:r>
            <a:r>
              <a:rPr lang="sv-SE" sz="2000" b="1" dirty="0"/>
              <a:t>22 oktober</a:t>
            </a:r>
          </a:p>
          <a:p>
            <a:endParaRPr lang="sv-SE" dirty="0"/>
          </a:p>
        </p:txBody>
      </p:sp>
    </p:spTree>
    <p:extLst>
      <p:ext uri="{BB962C8B-B14F-4D97-AF65-F5344CB8AC3E}">
        <p14:creationId xmlns:p14="http://schemas.microsoft.com/office/powerpoint/2010/main" val="67084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827584" y="1064239"/>
            <a:ext cx="7542124" cy="4996419"/>
          </a:xfrm>
          <a:prstGeom prst="rect">
            <a:avLst/>
          </a:prstGeom>
        </p:spPr>
      </p:pic>
      <p:sp>
        <p:nvSpPr>
          <p:cNvPr id="3" name="Platshållare för innehåll 2"/>
          <p:cNvSpPr>
            <a:spLocks noGrp="1"/>
          </p:cNvSpPr>
          <p:nvPr>
            <p:ph idx="1"/>
          </p:nvPr>
        </p:nvSpPr>
        <p:spPr>
          <a:xfrm>
            <a:off x="1475656" y="1268760"/>
            <a:ext cx="6048672" cy="5029057"/>
          </a:xfrm>
        </p:spPr>
        <p:txBody>
          <a:bodyPr>
            <a:normAutofit/>
          </a:bodyPr>
          <a:lstStyle/>
          <a:p>
            <a:pPr marL="0" indent="0" algn="ctr">
              <a:buNone/>
            </a:pPr>
            <a:endParaRPr lang="sv-SE" sz="4000" dirty="0">
              <a:solidFill>
                <a:prstClr val="black"/>
              </a:solidFill>
              <a:latin typeface="Calibri" panose="020F0502020204030204"/>
            </a:endParaRPr>
          </a:p>
          <a:p>
            <a:pPr marL="0" indent="0" algn="ctr">
              <a:buNone/>
            </a:pPr>
            <a:endParaRPr lang="sv-SE" sz="4400" dirty="0">
              <a:solidFill>
                <a:schemeClr val="bg1"/>
              </a:solidFill>
              <a:latin typeface="Calibri" panose="020F0502020204030204"/>
            </a:endParaRPr>
          </a:p>
          <a:p>
            <a:pPr marL="0" indent="0" algn="ctr">
              <a:buNone/>
            </a:pPr>
            <a:endParaRPr lang="sv-SE" sz="4400" dirty="0">
              <a:solidFill>
                <a:schemeClr val="bg1"/>
              </a:solidFill>
              <a:latin typeface="Calibri" panose="020F0502020204030204"/>
            </a:endParaRPr>
          </a:p>
          <a:p>
            <a:pPr marL="0" indent="0" algn="ctr">
              <a:buNone/>
            </a:pPr>
            <a:endParaRPr lang="sv-SE" sz="4400" dirty="0">
              <a:solidFill>
                <a:schemeClr val="bg1"/>
              </a:solidFill>
              <a:latin typeface="Calibri" panose="020F0502020204030204"/>
            </a:endParaRPr>
          </a:p>
          <a:p>
            <a:pPr marL="0" indent="0" algn="ctr">
              <a:buNone/>
            </a:pPr>
            <a:endParaRPr lang="sv-SE" sz="4400" dirty="0">
              <a:solidFill>
                <a:schemeClr val="bg1"/>
              </a:solidFill>
              <a:latin typeface="Calibri" panose="020F0502020204030204"/>
            </a:endParaRPr>
          </a:p>
          <a:p>
            <a:pPr marL="0" indent="0" algn="ctr">
              <a:buNone/>
            </a:pPr>
            <a:r>
              <a:rPr lang="sv-SE" sz="4800" dirty="0">
                <a:solidFill>
                  <a:schemeClr val="bg1"/>
                </a:solidFill>
                <a:latin typeface="Calibri" panose="020F0502020204030204"/>
              </a:rPr>
              <a:t>Tack för idag!</a:t>
            </a:r>
          </a:p>
          <a:p>
            <a:pPr marL="0" indent="0" algn="ctr">
              <a:buNone/>
            </a:pPr>
            <a:endParaRPr lang="sv-SE" sz="4000" dirty="0">
              <a:solidFill>
                <a:prstClr val="black"/>
              </a:solidFill>
              <a:latin typeface="Calibri" panose="020F0502020204030204"/>
            </a:endParaRPr>
          </a:p>
          <a:p>
            <a:pPr marL="0" indent="0" algn="ctr">
              <a:buNone/>
            </a:pPr>
            <a:endParaRPr lang="sv-SE" sz="4000" dirty="0">
              <a:solidFill>
                <a:prstClr val="black"/>
              </a:solidFill>
              <a:latin typeface="Calibri" panose="020F0502020204030204"/>
            </a:endParaRPr>
          </a:p>
        </p:txBody>
      </p:sp>
      <p:pic>
        <p:nvPicPr>
          <p:cNvPr id="4" name="Bildobjekt 3"/>
          <p:cNvPicPr>
            <a:picLocks noChangeAspect="1"/>
          </p:cNvPicPr>
          <p:nvPr/>
        </p:nvPicPr>
        <p:blipFill>
          <a:blip r:embed="rId4"/>
          <a:stretch>
            <a:fillRect/>
          </a:stretch>
        </p:blipFill>
        <p:spPr>
          <a:xfrm>
            <a:off x="457200" y="332656"/>
            <a:ext cx="1743607" cy="731583"/>
          </a:xfrm>
          <a:prstGeom prst="rect">
            <a:avLst/>
          </a:prstGeom>
        </p:spPr>
      </p:pic>
      <p:sp>
        <p:nvSpPr>
          <p:cNvPr id="2" name="textruta 1"/>
          <p:cNvSpPr txBox="1"/>
          <p:nvPr/>
        </p:nvSpPr>
        <p:spPr>
          <a:xfrm>
            <a:off x="6948264" y="6410934"/>
            <a:ext cx="1493452" cy="215444"/>
          </a:xfrm>
          <a:prstGeom prst="rect">
            <a:avLst/>
          </a:prstGeom>
          <a:noFill/>
        </p:spPr>
        <p:txBody>
          <a:bodyPr wrap="square" rtlCol="0">
            <a:spAutoFit/>
          </a:bodyPr>
          <a:lstStyle/>
          <a:p>
            <a:r>
              <a:rPr lang="sv-SE" sz="800" dirty="0"/>
              <a:t>Fotograf Patrik Leonardsson</a:t>
            </a:r>
          </a:p>
        </p:txBody>
      </p:sp>
    </p:spTree>
    <p:extLst>
      <p:ext uri="{BB962C8B-B14F-4D97-AF65-F5344CB8AC3E}">
        <p14:creationId xmlns:p14="http://schemas.microsoft.com/office/powerpoint/2010/main" val="358059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LOVA</a:t>
            </a:r>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8800"/>
            <a:ext cx="455450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5364088" y="1340768"/>
            <a:ext cx="3168352" cy="3785652"/>
          </a:xfrm>
          <a:prstGeom prst="rect">
            <a:avLst/>
          </a:prstGeom>
          <a:noFill/>
        </p:spPr>
        <p:txBody>
          <a:bodyPr wrap="square" rtlCol="0">
            <a:spAutoFit/>
          </a:bodyPr>
          <a:lstStyle/>
          <a:p>
            <a:r>
              <a:rPr lang="sv-SE" sz="2400" dirty="0" err="1"/>
              <a:t>Klubbån</a:t>
            </a:r>
            <a:r>
              <a:rPr lang="sv-SE" sz="2400" dirty="0"/>
              <a:t> – ursprunglig fåra öppnats upp samt gamla timmerrännan är kvar mitt i strömsträckan utan att orsaka problem. Ett bra exempel på kultur- och naturvärden på samma plats</a:t>
            </a:r>
          </a:p>
        </p:txBody>
      </p:sp>
      <p:pic>
        <p:nvPicPr>
          <p:cNvPr id="6" name="Bildobjekt 5"/>
          <p:cNvPicPr>
            <a:picLocks noChangeAspect="1"/>
          </p:cNvPicPr>
          <p:nvPr/>
        </p:nvPicPr>
        <p:blipFill>
          <a:blip r:embed="rId3"/>
          <a:stretch>
            <a:fillRect/>
          </a:stretch>
        </p:blipFill>
        <p:spPr>
          <a:xfrm>
            <a:off x="457200" y="332656"/>
            <a:ext cx="1743607" cy="731583"/>
          </a:xfrm>
          <a:prstGeom prst="rect">
            <a:avLst/>
          </a:prstGeom>
        </p:spPr>
      </p:pic>
    </p:spTree>
    <p:extLst>
      <p:ext uri="{BB962C8B-B14F-4D97-AF65-F5344CB8AC3E}">
        <p14:creationId xmlns:p14="http://schemas.microsoft.com/office/powerpoint/2010/main" val="211834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57200" y="332656"/>
            <a:ext cx="1743607" cy="731583"/>
          </a:xfrm>
          <a:prstGeom prst="rect">
            <a:avLst/>
          </a:prstGeom>
        </p:spPr>
      </p:pic>
      <p:sp>
        <p:nvSpPr>
          <p:cNvPr id="7" name="textruta 6"/>
          <p:cNvSpPr txBox="1"/>
          <p:nvPr/>
        </p:nvSpPr>
        <p:spPr>
          <a:xfrm>
            <a:off x="2339752" y="635299"/>
            <a:ext cx="6048672" cy="584775"/>
          </a:xfrm>
          <a:prstGeom prst="rect">
            <a:avLst/>
          </a:prstGeom>
          <a:noFill/>
        </p:spPr>
        <p:txBody>
          <a:bodyPr wrap="square" rtlCol="0">
            <a:spAutoFit/>
          </a:bodyPr>
          <a:lstStyle/>
          <a:p>
            <a:r>
              <a:rPr lang="sv-SE" sz="3200" dirty="0"/>
              <a:t>§ 6 Övriga frågor</a:t>
            </a:r>
          </a:p>
        </p:txBody>
      </p:sp>
      <p:sp>
        <p:nvSpPr>
          <p:cNvPr id="6" name="textruta 5"/>
          <p:cNvSpPr txBox="1"/>
          <p:nvPr/>
        </p:nvSpPr>
        <p:spPr>
          <a:xfrm>
            <a:off x="575735" y="1926526"/>
            <a:ext cx="8219256" cy="523220"/>
          </a:xfrm>
          <a:prstGeom prst="rect">
            <a:avLst/>
          </a:prstGeom>
          <a:solidFill>
            <a:schemeClr val="accent2">
              <a:lumMod val="20000"/>
              <a:lumOff val="80000"/>
            </a:schemeClr>
          </a:solidFill>
        </p:spPr>
        <p:txBody>
          <a:bodyPr wrap="square" rtlCol="0">
            <a:spAutoFit/>
          </a:bodyPr>
          <a:lstStyle/>
          <a:p>
            <a:r>
              <a:rPr lang="sv-SE" sz="2800" dirty="0"/>
              <a:t>Externa besökare 2023:</a:t>
            </a:r>
            <a:endParaRPr lang="sv-SE" sz="2800" dirty="0">
              <a:solidFill>
                <a:srgbClr val="FF0000"/>
              </a:solidFill>
            </a:endParaRPr>
          </a:p>
        </p:txBody>
      </p:sp>
      <p:pic>
        <p:nvPicPr>
          <p:cNvPr id="2" name="Bildobjekt 1"/>
          <p:cNvPicPr>
            <a:picLocks noChangeAspect="1"/>
          </p:cNvPicPr>
          <p:nvPr/>
        </p:nvPicPr>
        <p:blipFill>
          <a:blip r:embed="rId4"/>
          <a:stretch>
            <a:fillRect/>
          </a:stretch>
        </p:blipFill>
        <p:spPr>
          <a:xfrm>
            <a:off x="323528" y="2996952"/>
            <a:ext cx="8723671" cy="2592288"/>
          </a:xfrm>
          <a:prstGeom prst="rect">
            <a:avLst/>
          </a:prstGeom>
        </p:spPr>
      </p:pic>
    </p:spTree>
    <p:extLst>
      <p:ext uri="{BB962C8B-B14F-4D97-AF65-F5344CB8AC3E}">
        <p14:creationId xmlns:p14="http://schemas.microsoft.com/office/powerpoint/2010/main" val="27733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67544" y="274940"/>
            <a:ext cx="7847781" cy="6030610"/>
          </a:xfrm>
          <a:prstGeom prst="rect">
            <a:avLst/>
          </a:prstGeom>
        </p:spPr>
      </p:pic>
    </p:spTree>
    <p:extLst>
      <p:ext uri="{BB962C8B-B14F-4D97-AF65-F5344CB8AC3E}">
        <p14:creationId xmlns:p14="http://schemas.microsoft.com/office/powerpoint/2010/main" val="1554943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755576" y="980728"/>
            <a:ext cx="7658810" cy="5475895"/>
          </a:xfrm>
          <a:prstGeom prst="rect">
            <a:avLst/>
          </a:prstGeom>
        </p:spPr>
      </p:pic>
      <p:pic>
        <p:nvPicPr>
          <p:cNvPr id="4" name="Bildobjekt 3"/>
          <p:cNvPicPr>
            <a:picLocks noChangeAspect="1"/>
          </p:cNvPicPr>
          <p:nvPr/>
        </p:nvPicPr>
        <p:blipFill>
          <a:blip r:embed="rId4"/>
          <a:stretch>
            <a:fillRect/>
          </a:stretch>
        </p:blipFill>
        <p:spPr>
          <a:xfrm>
            <a:off x="457200" y="332656"/>
            <a:ext cx="1743607" cy="731583"/>
          </a:xfrm>
          <a:prstGeom prst="rect">
            <a:avLst/>
          </a:prstGeom>
        </p:spPr>
      </p:pic>
    </p:spTree>
    <p:extLst>
      <p:ext uri="{BB962C8B-B14F-4D97-AF65-F5344CB8AC3E}">
        <p14:creationId xmlns:p14="http://schemas.microsoft.com/office/powerpoint/2010/main" val="145523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835696" y="35456"/>
            <a:ext cx="5033672" cy="6877447"/>
          </a:xfrm>
          <a:prstGeom prst="rect">
            <a:avLst/>
          </a:prstGeom>
        </p:spPr>
      </p:pic>
    </p:spTree>
    <p:extLst>
      <p:ext uri="{BB962C8B-B14F-4D97-AF65-F5344CB8AC3E}">
        <p14:creationId xmlns:p14="http://schemas.microsoft.com/office/powerpoint/2010/main" val="207352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6" y="1064240"/>
            <a:ext cx="6768752" cy="4885040"/>
          </a:xfrm>
          <a:ln>
            <a:solidFill>
              <a:schemeClr val="accent1">
                <a:lumMod val="20000"/>
                <a:lumOff val="80000"/>
              </a:schemeClr>
            </a:solidFill>
          </a:ln>
        </p:spPr>
        <p:txBody>
          <a:bodyPr>
            <a:normAutofit fontScale="47500" lnSpcReduction="20000"/>
          </a:bodyPr>
          <a:lstStyle/>
          <a:p>
            <a:pPr marL="0" indent="0" algn="ctr">
              <a:buNone/>
            </a:pPr>
            <a:r>
              <a:rPr lang="sv-SE" sz="6700" dirty="0"/>
              <a:t>Dagordning</a:t>
            </a:r>
          </a:p>
          <a:p>
            <a:pPr marL="0" indent="0">
              <a:buNone/>
            </a:pPr>
            <a:r>
              <a:rPr lang="sv-SE" dirty="0"/>
              <a:t>§ 1  </a:t>
            </a:r>
            <a:r>
              <a:rPr lang="sv-SE" b="1" dirty="0"/>
              <a:t>Godkännande av dagordning och val av justerare</a:t>
            </a:r>
          </a:p>
          <a:p>
            <a:pPr marL="0" indent="0">
              <a:buNone/>
            </a:pPr>
            <a:endParaRPr lang="sv-SE" dirty="0"/>
          </a:p>
          <a:p>
            <a:pPr marL="0" indent="0">
              <a:buNone/>
            </a:pPr>
            <a:r>
              <a:rPr lang="sv-SE" dirty="0"/>
              <a:t>§ 2  </a:t>
            </a:r>
            <a:r>
              <a:rPr lang="sv-SE" b="1" dirty="0"/>
              <a:t>Föregående protokoll</a:t>
            </a:r>
          </a:p>
          <a:p>
            <a:pPr marL="0" indent="0">
              <a:buNone/>
            </a:pPr>
            <a:endParaRPr lang="sv-SE" dirty="0"/>
          </a:p>
          <a:p>
            <a:pPr marL="0" indent="0">
              <a:buNone/>
            </a:pPr>
            <a:r>
              <a:rPr lang="sv-SE" dirty="0"/>
              <a:t>§ 3 </a:t>
            </a:r>
            <a:r>
              <a:rPr lang="sv-SE" b="1" dirty="0"/>
              <a:t>Webben – återkoppling föregående möte och statistik 		          	2024</a:t>
            </a:r>
          </a:p>
          <a:p>
            <a:pPr marL="0" indent="0">
              <a:buNone/>
            </a:pPr>
            <a:r>
              <a:rPr lang="sv-SE" b="1" dirty="0">
                <a:solidFill>
                  <a:srgbClr val="FF0000"/>
                </a:solidFill>
              </a:rPr>
              <a:t>	</a:t>
            </a:r>
            <a:endParaRPr lang="sv-SE" dirty="0"/>
          </a:p>
          <a:p>
            <a:pPr marL="0" indent="0">
              <a:buNone/>
            </a:pPr>
            <a:r>
              <a:rPr lang="sv-SE" dirty="0"/>
              <a:t>§ 4 </a:t>
            </a:r>
            <a:r>
              <a:rPr lang="sv-SE" b="1" dirty="0"/>
              <a:t>LOVA-projekt, diskussion slutrapportering och 			fortsättning</a:t>
            </a:r>
          </a:p>
          <a:p>
            <a:pPr marL="0" indent="0">
              <a:buNone/>
            </a:pPr>
            <a:r>
              <a:rPr lang="sv-SE" dirty="0"/>
              <a:t>	</a:t>
            </a:r>
          </a:p>
          <a:p>
            <a:pPr marL="0" indent="0">
              <a:buNone/>
            </a:pPr>
            <a:r>
              <a:rPr lang="sv-SE" dirty="0"/>
              <a:t>§ 5 </a:t>
            </a:r>
            <a:r>
              <a:rPr lang="sv-SE" b="1" dirty="0"/>
              <a:t>Länsstyrelsens information – åtgärdssamordnare </a:t>
            </a:r>
            <a:r>
              <a:rPr lang="sv-SE" b="1" dirty="0" err="1"/>
              <a:t>fortsättn</a:t>
            </a:r>
            <a:r>
              <a:rPr lang="sv-SE" b="1" dirty="0"/>
              <a:t>.</a:t>
            </a:r>
            <a:endParaRPr lang="sv-SE" dirty="0"/>
          </a:p>
          <a:p>
            <a:pPr marL="0" indent="0">
              <a:buNone/>
            </a:pPr>
            <a:r>
              <a:rPr lang="sv-SE" dirty="0"/>
              <a:t>	</a:t>
            </a:r>
            <a:r>
              <a:rPr lang="sv-SE" b="1" dirty="0"/>
              <a:t>	</a:t>
            </a:r>
          </a:p>
          <a:p>
            <a:pPr marL="0" indent="0">
              <a:buNone/>
            </a:pPr>
            <a:r>
              <a:rPr lang="sv-SE" dirty="0"/>
              <a:t>§ 6 </a:t>
            </a:r>
            <a:r>
              <a:rPr lang="sv-SE" b="1" dirty="0"/>
              <a:t>Redovisning Vattenmyndigheten o förslag till verksamhetsplanering</a:t>
            </a:r>
          </a:p>
          <a:p>
            <a:pPr marL="0" indent="0">
              <a:buNone/>
            </a:pPr>
            <a:endParaRPr lang="sv-SE" b="1" dirty="0"/>
          </a:p>
          <a:p>
            <a:pPr marL="0" indent="0">
              <a:buNone/>
            </a:pPr>
            <a:r>
              <a:rPr lang="sv-SE" dirty="0"/>
              <a:t>§ 7 </a:t>
            </a:r>
            <a:r>
              <a:rPr lang="sv-SE" b="1" dirty="0"/>
              <a:t>Övriga frågor – Samråd regional planering, Ny </a:t>
            </a:r>
            <a:r>
              <a:rPr lang="sv-SE" b="1" dirty="0" err="1"/>
              <a:t>invasiv</a:t>
            </a:r>
            <a:r>
              <a:rPr lang="sv-SE" b="1" dirty="0"/>
              <a:t> art i Nissan</a:t>
            </a:r>
            <a:endParaRPr lang="sv-SE" dirty="0">
              <a:solidFill>
                <a:srgbClr val="FF0000"/>
              </a:solidFill>
            </a:endParaRPr>
          </a:p>
          <a:p>
            <a:pPr marL="0" indent="0">
              <a:buNone/>
            </a:pPr>
            <a:endParaRPr lang="sv-SE" b="1" dirty="0"/>
          </a:p>
          <a:p>
            <a:pPr marL="0" indent="0">
              <a:buNone/>
            </a:pPr>
            <a:r>
              <a:rPr lang="sv-SE" dirty="0"/>
              <a:t>§ 7 </a:t>
            </a:r>
            <a:r>
              <a:rPr lang="sv-SE" b="1" dirty="0"/>
              <a:t>Avslutning och kommande möten</a:t>
            </a:r>
          </a:p>
          <a:p>
            <a:pPr marL="0" indent="0">
              <a:buNone/>
            </a:pPr>
            <a:endParaRPr lang="sv-SE" b="1" dirty="0"/>
          </a:p>
          <a:p>
            <a:pPr marL="0" indent="0">
              <a:buNone/>
            </a:pPr>
            <a:r>
              <a:rPr lang="sv-SE" b="1" dirty="0"/>
              <a:t>Sen lunch och studiebesök!</a:t>
            </a:r>
          </a:p>
          <a:p>
            <a:pPr marL="0" indent="0">
              <a:buNone/>
            </a:pPr>
            <a:endParaRPr lang="sv-SE" b="1" dirty="0"/>
          </a:p>
          <a:p>
            <a:pPr marL="0" indent="0">
              <a:buNone/>
            </a:pPr>
            <a:endParaRPr lang="sv-SE" b="1" dirty="0"/>
          </a:p>
          <a:p>
            <a:pPr marL="0" indent="0">
              <a:buNone/>
            </a:pPr>
            <a:endParaRPr lang="sv-SE" dirty="0"/>
          </a:p>
          <a:p>
            <a:pPr marL="0" indent="0">
              <a:buNone/>
            </a:pPr>
            <a:endParaRPr lang="sv-SE" sz="1800" dirty="0"/>
          </a:p>
        </p:txBody>
      </p:sp>
      <p:pic>
        <p:nvPicPr>
          <p:cNvPr id="4" name="Bildobjekt 3"/>
          <p:cNvPicPr>
            <a:picLocks noChangeAspect="1"/>
          </p:cNvPicPr>
          <p:nvPr/>
        </p:nvPicPr>
        <p:blipFill>
          <a:blip r:embed="rId3"/>
          <a:stretch>
            <a:fillRect/>
          </a:stretch>
        </p:blipFill>
        <p:spPr>
          <a:xfrm>
            <a:off x="457200" y="244144"/>
            <a:ext cx="1954560" cy="820095"/>
          </a:xfrm>
          <a:prstGeom prst="rect">
            <a:avLst/>
          </a:prstGeom>
        </p:spPr>
      </p:pic>
    </p:spTree>
    <p:extLst>
      <p:ext uri="{BB962C8B-B14F-4D97-AF65-F5344CB8AC3E}">
        <p14:creationId xmlns:p14="http://schemas.microsoft.com/office/powerpoint/2010/main" val="247686649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395536" y="168391"/>
            <a:ext cx="3371646" cy="6337445"/>
          </a:xfrm>
          <a:prstGeom prst="rect">
            <a:avLst/>
          </a:prstGeom>
        </p:spPr>
      </p:pic>
      <p:pic>
        <p:nvPicPr>
          <p:cNvPr id="5" name="Bildobjekt 4"/>
          <p:cNvPicPr>
            <a:picLocks noChangeAspect="1"/>
          </p:cNvPicPr>
          <p:nvPr/>
        </p:nvPicPr>
        <p:blipFill>
          <a:blip r:embed="rId4"/>
          <a:stretch>
            <a:fillRect/>
          </a:stretch>
        </p:blipFill>
        <p:spPr>
          <a:xfrm>
            <a:off x="3504152" y="260648"/>
            <a:ext cx="5639848" cy="5807993"/>
          </a:xfrm>
          <a:prstGeom prst="rect">
            <a:avLst/>
          </a:prstGeom>
          <a:ln>
            <a:noFill/>
          </a:ln>
          <a:effectLst>
            <a:softEdge rad="112500"/>
          </a:effectLst>
        </p:spPr>
      </p:pic>
      <p:sp>
        <p:nvSpPr>
          <p:cNvPr id="6" name="textruta 5"/>
          <p:cNvSpPr txBox="1"/>
          <p:nvPr/>
        </p:nvSpPr>
        <p:spPr>
          <a:xfrm>
            <a:off x="533187" y="5036179"/>
            <a:ext cx="3096344" cy="1477328"/>
          </a:xfrm>
          <a:prstGeom prst="rect">
            <a:avLst/>
          </a:prstGeom>
          <a:solidFill>
            <a:schemeClr val="bg2"/>
          </a:solidFill>
        </p:spPr>
        <p:txBody>
          <a:bodyPr wrap="square" rtlCol="0">
            <a:spAutoFit/>
          </a:bodyPr>
          <a:lstStyle/>
          <a:p>
            <a:r>
              <a:rPr lang="sv-SE" dirty="0"/>
              <a:t>OBS! Gränsvärdena i diagrammen </a:t>
            </a:r>
            <a:r>
              <a:rPr lang="sv-SE" i="1" dirty="0"/>
              <a:t>enligt den gamla bedömningsgrunden</a:t>
            </a:r>
            <a:r>
              <a:rPr lang="sv-SE" dirty="0"/>
              <a:t>, eftersom de är fasta och enkla att förhålla sig till. </a:t>
            </a:r>
          </a:p>
        </p:txBody>
      </p:sp>
    </p:spTree>
    <p:extLst>
      <p:ext uri="{BB962C8B-B14F-4D97-AF65-F5344CB8AC3E}">
        <p14:creationId xmlns:p14="http://schemas.microsoft.com/office/powerpoint/2010/main" val="419821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57200" y="332656"/>
            <a:ext cx="1743607" cy="731583"/>
          </a:xfrm>
          <a:prstGeom prst="rect">
            <a:avLst/>
          </a:prstGeom>
        </p:spPr>
      </p:pic>
      <p:sp>
        <p:nvSpPr>
          <p:cNvPr id="6" name="textruta 5"/>
          <p:cNvSpPr txBox="1"/>
          <p:nvPr/>
        </p:nvSpPr>
        <p:spPr>
          <a:xfrm>
            <a:off x="1835696" y="1098752"/>
            <a:ext cx="7416824" cy="584775"/>
          </a:xfrm>
          <a:prstGeom prst="rect">
            <a:avLst/>
          </a:prstGeom>
          <a:noFill/>
        </p:spPr>
        <p:txBody>
          <a:bodyPr wrap="square" rtlCol="0">
            <a:spAutoFit/>
          </a:bodyPr>
          <a:lstStyle/>
          <a:p>
            <a:r>
              <a:rPr lang="sv-SE" sz="3200" dirty="0"/>
              <a:t>§ 3 Webben återkoppling</a:t>
            </a:r>
          </a:p>
        </p:txBody>
      </p:sp>
      <p:sp>
        <p:nvSpPr>
          <p:cNvPr id="3" name="Rektangel 2"/>
          <p:cNvSpPr/>
          <p:nvPr/>
        </p:nvSpPr>
        <p:spPr>
          <a:xfrm>
            <a:off x="755576" y="1654821"/>
            <a:ext cx="7630810" cy="3358355"/>
          </a:xfrm>
          <a:prstGeom prst="rect">
            <a:avLst/>
          </a:prstGeom>
        </p:spPr>
        <p:txBody>
          <a:bodyPr wrap="square">
            <a:spAutoFit/>
          </a:bodyPr>
          <a:lstStyle/>
          <a:p>
            <a:pPr>
              <a:lnSpc>
                <a:spcPct val="107000"/>
              </a:lnSpc>
              <a:spcAft>
                <a:spcPts val="800"/>
              </a:spcAft>
            </a:pPr>
            <a:endParaRPr lang="sv-SE" sz="2000" dirty="0"/>
          </a:p>
          <a:p>
            <a:pPr>
              <a:lnSpc>
                <a:spcPct val="107000"/>
              </a:lnSpc>
              <a:spcAft>
                <a:spcPts val="800"/>
              </a:spcAft>
            </a:pPr>
            <a:r>
              <a:rPr lang="sv-SE" sz="2400" dirty="0"/>
              <a:t>Samordnare har påbörjat arbetet med att ta fram kontrakt med konsulten enligt VR-beslut från möte i februari 2025.</a:t>
            </a:r>
          </a:p>
          <a:p>
            <a:pPr>
              <a:lnSpc>
                <a:spcPct val="107000"/>
              </a:lnSpc>
              <a:spcAft>
                <a:spcPts val="800"/>
              </a:spcAft>
            </a:pPr>
            <a:endParaRPr lang="sv-SE" sz="2000" dirty="0"/>
          </a:p>
          <a:p>
            <a:pPr>
              <a:lnSpc>
                <a:spcPct val="107000"/>
              </a:lnSpc>
              <a:spcAft>
                <a:spcPts val="800"/>
              </a:spcAft>
            </a:pPr>
            <a:endParaRPr lang="sv-SE" sz="2000" dirty="0"/>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151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1E65B-E9D4-ED51-2266-3EF8C1ADCD45}"/>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B549330E-DA75-6C26-2151-FDDE7BB2EE50}"/>
              </a:ext>
            </a:extLst>
          </p:cNvPr>
          <p:cNvPicPr>
            <a:picLocks noChangeAspect="1"/>
          </p:cNvPicPr>
          <p:nvPr/>
        </p:nvPicPr>
        <p:blipFill>
          <a:blip r:embed="rId3"/>
          <a:stretch>
            <a:fillRect/>
          </a:stretch>
        </p:blipFill>
        <p:spPr>
          <a:xfrm>
            <a:off x="457200" y="332656"/>
            <a:ext cx="1743607" cy="731583"/>
          </a:xfrm>
          <a:prstGeom prst="rect">
            <a:avLst/>
          </a:prstGeom>
        </p:spPr>
      </p:pic>
      <p:sp>
        <p:nvSpPr>
          <p:cNvPr id="6" name="textruta 5">
            <a:extLst>
              <a:ext uri="{FF2B5EF4-FFF2-40B4-BE49-F238E27FC236}">
                <a16:creationId xmlns:a16="http://schemas.microsoft.com/office/drawing/2014/main" id="{24C5E96B-3930-A46B-418C-B7DAB5182B01}"/>
              </a:ext>
            </a:extLst>
          </p:cNvPr>
          <p:cNvSpPr txBox="1"/>
          <p:nvPr/>
        </p:nvSpPr>
        <p:spPr>
          <a:xfrm>
            <a:off x="1907704" y="908720"/>
            <a:ext cx="7416824" cy="584775"/>
          </a:xfrm>
          <a:prstGeom prst="rect">
            <a:avLst/>
          </a:prstGeom>
          <a:noFill/>
        </p:spPr>
        <p:txBody>
          <a:bodyPr wrap="square" rtlCol="0">
            <a:spAutoFit/>
          </a:bodyPr>
          <a:lstStyle/>
          <a:p>
            <a:r>
              <a:rPr lang="sv-SE" sz="3200" dirty="0"/>
              <a:t>§ 3 Webben statistik 2024</a:t>
            </a:r>
          </a:p>
        </p:txBody>
      </p:sp>
      <p:pic>
        <p:nvPicPr>
          <p:cNvPr id="2" name="Picture 2">
            <a:extLst>
              <a:ext uri="{FF2B5EF4-FFF2-40B4-BE49-F238E27FC236}">
                <a16:creationId xmlns:a16="http://schemas.microsoft.com/office/drawing/2014/main" id="{4D5E6937-C74C-DCAF-8E4B-664CB32F0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3" y="1891068"/>
            <a:ext cx="9031733" cy="403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33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57200" y="332656"/>
            <a:ext cx="1743607" cy="731583"/>
          </a:xfrm>
          <a:prstGeom prst="rect">
            <a:avLst/>
          </a:prstGeom>
        </p:spPr>
      </p:pic>
      <p:sp>
        <p:nvSpPr>
          <p:cNvPr id="6" name="textruta 5"/>
          <p:cNvSpPr txBox="1"/>
          <p:nvPr/>
        </p:nvSpPr>
        <p:spPr>
          <a:xfrm>
            <a:off x="2051720" y="607102"/>
            <a:ext cx="7416824" cy="584775"/>
          </a:xfrm>
          <a:prstGeom prst="rect">
            <a:avLst/>
          </a:prstGeom>
          <a:noFill/>
        </p:spPr>
        <p:txBody>
          <a:bodyPr wrap="square" rtlCol="0">
            <a:spAutoFit/>
          </a:bodyPr>
          <a:lstStyle/>
          <a:p>
            <a:r>
              <a:rPr lang="sv-SE" sz="3200" dirty="0"/>
              <a:t>§ 3 Webben återkoppling</a:t>
            </a:r>
          </a:p>
        </p:txBody>
      </p:sp>
      <p:sp>
        <p:nvSpPr>
          <p:cNvPr id="3" name="Rektangel 2"/>
          <p:cNvSpPr/>
          <p:nvPr/>
        </p:nvSpPr>
        <p:spPr>
          <a:xfrm>
            <a:off x="611560" y="1556792"/>
            <a:ext cx="7488832" cy="787652"/>
          </a:xfrm>
          <a:prstGeom prst="rect">
            <a:avLst/>
          </a:prstGeom>
        </p:spPr>
        <p:txBody>
          <a:bodyPr wrap="square">
            <a:spAutoFit/>
          </a:bodyPr>
          <a:lstStyle/>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4"/>
          <p:cNvSpPr>
            <a:spLocks noChangeArrowheads="1"/>
          </p:cNvSpPr>
          <p:nvPr/>
        </p:nvSpPr>
        <p:spPr bwMode="auto">
          <a:xfrm>
            <a:off x="899592" y="1701847"/>
            <a:ext cx="6912768" cy="494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sv-SE" altLang="sv-SE" sz="2000" dirty="0">
                <a:latin typeface="Arial" panose="020B0604020202020204" pitchFamily="34" charset="0"/>
                <a:ea typeface="Calibri" panose="020F0502020204030204" pitchFamily="34" charset="0"/>
              </a:rPr>
              <a:t>Vattenrådet har använt konsultens databas långt tillbaks i tiden men då utan kartfunktionen – det som nu behövs är </a:t>
            </a:r>
            <a:r>
              <a:rPr lang="sv-SE" altLang="sv-SE" sz="2000" u="sng" dirty="0">
                <a:latin typeface="Arial" panose="020B0604020202020204" pitchFamily="34" charset="0"/>
                <a:ea typeface="Calibri" panose="020F0502020204030204" pitchFamily="34" charset="0"/>
              </a:rPr>
              <a:t>om</a:t>
            </a:r>
            <a:r>
              <a:rPr lang="sv-SE" altLang="sv-SE" sz="2000" dirty="0">
                <a:latin typeface="Arial" panose="020B0604020202020204" pitchFamily="34" charset="0"/>
                <a:ea typeface="Calibri" panose="020F0502020204030204" pitchFamily="34" charset="0"/>
              </a:rPr>
              <a:t> VR går vidare med detta alternativ är:</a:t>
            </a:r>
            <a:endParaRPr kumimoji="0" lang="sv-SE" altLang="sv-S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sv-SE" altLang="sv-SE" sz="2000" dirty="0">
              <a:latin typeface="Arial" panose="020B060402020202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sv-SE" altLang="sv-S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Identifiera och kontrollera existerande databas.</a:t>
            </a:r>
          </a:p>
          <a:p>
            <a:pPr marR="0" lvl="0" algn="l" defTabSz="914400" rtl="0" eaLnBrk="0" fontAlgn="base" latinLnBrk="0" hangingPunct="0">
              <a:lnSpc>
                <a:spcPct val="100000"/>
              </a:lnSpc>
              <a:spcBef>
                <a:spcPct val="0"/>
              </a:spcBef>
              <a:spcAft>
                <a:spcPct val="0"/>
              </a:spcAft>
              <a:buClrTx/>
              <a:buSzTx/>
              <a:tabLst/>
            </a:pPr>
            <a:endParaRPr kumimoji="0" lang="sv-SE" altLang="sv-SE"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2. Komplettera </a:t>
            </a:r>
            <a:r>
              <a:rPr kumimoji="0" lang="sv-SE" altLang="sv-SE" sz="2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mätdatan</a:t>
            </a:r>
            <a:r>
              <a:rPr kumimoji="0" lang="sv-SE" altLang="sv-S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med ny från de senaste åren.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3. Komplettera stationsdata med metadata som gör att resultatsidorna blir kompletta (detta behöver vi hjälpa till med).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4. Sätta upp en ny databas-hemsida på servern.</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20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3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323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57200" y="332656"/>
            <a:ext cx="1743607" cy="731583"/>
          </a:xfrm>
          <a:prstGeom prst="rect">
            <a:avLst/>
          </a:prstGeom>
        </p:spPr>
      </p:pic>
      <p:sp>
        <p:nvSpPr>
          <p:cNvPr id="6" name="textruta 5"/>
          <p:cNvSpPr txBox="1"/>
          <p:nvPr/>
        </p:nvSpPr>
        <p:spPr>
          <a:xfrm>
            <a:off x="2180025" y="508599"/>
            <a:ext cx="7416824" cy="584775"/>
          </a:xfrm>
          <a:prstGeom prst="rect">
            <a:avLst/>
          </a:prstGeom>
          <a:noFill/>
        </p:spPr>
        <p:txBody>
          <a:bodyPr wrap="square" rtlCol="0">
            <a:spAutoFit/>
          </a:bodyPr>
          <a:lstStyle/>
          <a:p>
            <a:r>
              <a:rPr lang="sv-SE" sz="3200" dirty="0"/>
              <a:t>§ 3 Webben återkoppling</a:t>
            </a:r>
          </a:p>
        </p:txBody>
      </p:sp>
      <p:graphicFrame>
        <p:nvGraphicFramePr>
          <p:cNvPr id="5" name="Tabell 4"/>
          <p:cNvGraphicFramePr>
            <a:graphicFrameLocks noGrp="1"/>
          </p:cNvGraphicFramePr>
          <p:nvPr>
            <p:extLst>
              <p:ext uri="{D42A27DB-BD31-4B8C-83A1-F6EECF244321}">
                <p14:modId xmlns:p14="http://schemas.microsoft.com/office/powerpoint/2010/main" val="1844432288"/>
              </p:ext>
            </p:extLst>
          </p:nvPr>
        </p:nvGraphicFramePr>
        <p:xfrm>
          <a:off x="971600" y="1274269"/>
          <a:ext cx="7272809" cy="4674876"/>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1325528904"/>
                    </a:ext>
                  </a:extLst>
                </a:gridCol>
                <a:gridCol w="2448272">
                  <a:extLst>
                    <a:ext uri="{9D8B030D-6E8A-4147-A177-3AD203B41FA5}">
                      <a16:colId xmlns:a16="http://schemas.microsoft.com/office/drawing/2014/main" val="885472778"/>
                    </a:ext>
                  </a:extLst>
                </a:gridCol>
                <a:gridCol w="2448273">
                  <a:extLst>
                    <a:ext uri="{9D8B030D-6E8A-4147-A177-3AD203B41FA5}">
                      <a16:colId xmlns:a16="http://schemas.microsoft.com/office/drawing/2014/main" val="1807458548"/>
                    </a:ext>
                  </a:extLst>
                </a:gridCol>
              </a:tblGrid>
              <a:tr h="609899">
                <a:tc>
                  <a:txBody>
                    <a:bodyPr/>
                    <a:lstStyle/>
                    <a:p>
                      <a:endParaRPr lang="sv-SE" dirty="0"/>
                    </a:p>
                  </a:txBody>
                  <a:tcPr/>
                </a:tc>
                <a:tc>
                  <a:txBody>
                    <a:bodyPr/>
                    <a:lstStyle/>
                    <a:p>
                      <a:pPr algn="ctr"/>
                      <a:endParaRPr lang="sv-SE" dirty="0"/>
                    </a:p>
                  </a:txBody>
                  <a:tcPr/>
                </a:tc>
                <a:tc>
                  <a:txBody>
                    <a:bodyPr/>
                    <a:lstStyle/>
                    <a:p>
                      <a:pPr algn="r"/>
                      <a:endParaRPr lang="sv-SE" dirty="0"/>
                    </a:p>
                  </a:txBody>
                  <a:tcPr/>
                </a:tc>
                <a:extLst>
                  <a:ext uri="{0D108BD9-81ED-4DB2-BD59-A6C34878D82A}">
                    <a16:rowId xmlns:a16="http://schemas.microsoft.com/office/drawing/2014/main" val="462922327"/>
                  </a:ext>
                </a:extLst>
              </a:tr>
              <a:tr h="609899">
                <a:tc>
                  <a:txBody>
                    <a:bodyPr/>
                    <a:lstStyle/>
                    <a:p>
                      <a:r>
                        <a:rPr lang="sv-SE" sz="2000" dirty="0"/>
                        <a:t>Timpris</a:t>
                      </a:r>
                    </a:p>
                  </a:txBody>
                  <a:tcPr/>
                </a:tc>
                <a:tc>
                  <a:txBody>
                    <a:bodyPr/>
                    <a:lstStyle/>
                    <a:p>
                      <a:pPr algn="ctr"/>
                      <a:r>
                        <a:rPr lang="sv-SE" sz="2000" dirty="0"/>
                        <a:t>ex. moms</a:t>
                      </a:r>
                    </a:p>
                  </a:txBody>
                  <a:tcPr/>
                </a:tc>
                <a:tc>
                  <a:txBody>
                    <a:bodyPr/>
                    <a:lstStyle/>
                    <a:p>
                      <a:pPr algn="r"/>
                      <a:r>
                        <a:rPr lang="sv-SE" sz="2000" dirty="0"/>
                        <a:t>950 kr</a:t>
                      </a:r>
                    </a:p>
                  </a:txBody>
                  <a:tcPr/>
                </a:tc>
                <a:extLst>
                  <a:ext uri="{0D108BD9-81ED-4DB2-BD59-A6C34878D82A}">
                    <a16:rowId xmlns:a16="http://schemas.microsoft.com/office/drawing/2014/main" val="598809280"/>
                  </a:ext>
                </a:extLst>
              </a:tr>
              <a:tr h="609899">
                <a:tc>
                  <a:txBody>
                    <a:bodyPr/>
                    <a:lstStyle/>
                    <a:p>
                      <a:r>
                        <a:rPr lang="sv-SE" sz="2000" dirty="0"/>
                        <a:t>Engångskostnad</a:t>
                      </a:r>
                    </a:p>
                  </a:txBody>
                  <a:tcPr/>
                </a:tc>
                <a:tc>
                  <a:txBody>
                    <a:bodyPr/>
                    <a:lstStyle/>
                    <a:p>
                      <a:pPr algn="ctr"/>
                      <a:r>
                        <a:rPr lang="sv-SE" sz="2000" dirty="0"/>
                        <a:t>för systemet</a:t>
                      </a:r>
                    </a:p>
                  </a:txBody>
                  <a:tcPr/>
                </a:tc>
                <a:tc>
                  <a:txBody>
                    <a:bodyPr/>
                    <a:lstStyle/>
                    <a:p>
                      <a:pPr algn="r"/>
                      <a:r>
                        <a:rPr lang="sv-SE" sz="2000" dirty="0"/>
                        <a:t>10 000 kr</a:t>
                      </a:r>
                    </a:p>
                  </a:txBody>
                  <a:tcPr/>
                </a:tc>
                <a:extLst>
                  <a:ext uri="{0D108BD9-81ED-4DB2-BD59-A6C34878D82A}">
                    <a16:rowId xmlns:a16="http://schemas.microsoft.com/office/drawing/2014/main" val="3134132111"/>
                  </a:ext>
                </a:extLst>
              </a:tr>
              <a:tr h="829090">
                <a:tc>
                  <a:txBody>
                    <a:bodyPr/>
                    <a:lstStyle/>
                    <a:p>
                      <a:r>
                        <a:rPr lang="sv-SE" sz="2000" dirty="0"/>
                        <a:t>Sammanställa</a:t>
                      </a:r>
                      <a:r>
                        <a:rPr lang="sv-SE" sz="2000" baseline="0" dirty="0"/>
                        <a:t> data</a:t>
                      </a:r>
                      <a:endParaRPr lang="sv-SE" sz="2000" dirty="0"/>
                    </a:p>
                  </a:txBody>
                  <a:tcPr/>
                </a:tc>
                <a:tc>
                  <a:txBody>
                    <a:bodyPr/>
                    <a:lstStyle/>
                    <a:p>
                      <a:pPr algn="ctr"/>
                      <a:r>
                        <a:rPr lang="sv-SE" sz="2000" dirty="0"/>
                        <a:t>omfattning</a:t>
                      </a:r>
                      <a:r>
                        <a:rPr lang="sv-SE" sz="2000" baseline="0" dirty="0"/>
                        <a:t> oklar 20-40 timmar</a:t>
                      </a:r>
                      <a:endParaRPr lang="sv-SE" sz="2000" dirty="0"/>
                    </a:p>
                  </a:txBody>
                  <a:tcPr/>
                </a:tc>
                <a:tc>
                  <a:txBody>
                    <a:bodyPr/>
                    <a:lstStyle/>
                    <a:p>
                      <a:pPr algn="r"/>
                      <a:r>
                        <a:rPr lang="sv-SE" sz="2000" dirty="0"/>
                        <a:t> 20 – 40 000 kr </a:t>
                      </a:r>
                    </a:p>
                  </a:txBody>
                  <a:tcPr/>
                </a:tc>
                <a:extLst>
                  <a:ext uri="{0D108BD9-81ED-4DB2-BD59-A6C34878D82A}">
                    <a16:rowId xmlns:a16="http://schemas.microsoft.com/office/drawing/2014/main" val="116362930"/>
                  </a:ext>
                </a:extLst>
              </a:tr>
              <a:tr h="609899">
                <a:tc>
                  <a:txBody>
                    <a:bodyPr/>
                    <a:lstStyle/>
                    <a:p>
                      <a:r>
                        <a:rPr lang="sv-SE" sz="2000" dirty="0"/>
                        <a:t>Uppdatering</a:t>
                      </a:r>
                    </a:p>
                  </a:txBody>
                  <a:tcPr/>
                </a:tc>
                <a:tc>
                  <a:txBody>
                    <a:bodyPr/>
                    <a:lstStyle/>
                    <a:p>
                      <a:pPr algn="ctr"/>
                      <a:r>
                        <a:rPr lang="sv-SE" sz="2000" dirty="0"/>
                        <a:t>1 till 2 ggr/år</a:t>
                      </a:r>
                    </a:p>
                  </a:txBody>
                  <a:tcPr/>
                </a:tc>
                <a:tc>
                  <a:txBody>
                    <a:bodyPr/>
                    <a:lstStyle/>
                    <a:p>
                      <a:pPr algn="r"/>
                      <a:r>
                        <a:rPr lang="sv-SE" sz="2000" dirty="0"/>
                        <a:t>5-10 000 kr/år</a:t>
                      </a:r>
                    </a:p>
                  </a:txBody>
                  <a:tcPr/>
                </a:tc>
                <a:extLst>
                  <a:ext uri="{0D108BD9-81ED-4DB2-BD59-A6C34878D82A}">
                    <a16:rowId xmlns:a16="http://schemas.microsoft.com/office/drawing/2014/main" val="2459143213"/>
                  </a:ext>
                </a:extLst>
              </a:tr>
              <a:tr h="705150">
                <a:tc>
                  <a:txBody>
                    <a:bodyPr/>
                    <a:lstStyle/>
                    <a:p>
                      <a:r>
                        <a:rPr lang="sv-SE" sz="2000" dirty="0"/>
                        <a:t>Fasta kostnader</a:t>
                      </a:r>
                    </a:p>
                  </a:txBody>
                  <a:tcPr/>
                </a:tc>
                <a:tc>
                  <a:txBody>
                    <a:bodyPr/>
                    <a:lstStyle/>
                    <a:p>
                      <a:pPr algn="ctr"/>
                      <a:r>
                        <a:rPr lang="sv-SE" sz="2000" dirty="0"/>
                        <a:t>Server/domännamn</a:t>
                      </a:r>
                    </a:p>
                  </a:txBody>
                  <a:tcPr/>
                </a:tc>
                <a:tc>
                  <a:txBody>
                    <a:bodyPr/>
                    <a:lstStyle/>
                    <a:p>
                      <a:pPr algn="r"/>
                      <a:r>
                        <a:rPr lang="sv-SE" sz="2000" dirty="0"/>
                        <a:t>ca</a:t>
                      </a:r>
                      <a:r>
                        <a:rPr lang="sv-SE" sz="2000" baseline="0" dirty="0"/>
                        <a:t> 1000 kr/år</a:t>
                      </a:r>
                      <a:endParaRPr lang="sv-SE" sz="2000" dirty="0"/>
                    </a:p>
                  </a:txBody>
                  <a:tcPr/>
                </a:tc>
                <a:extLst>
                  <a:ext uri="{0D108BD9-81ED-4DB2-BD59-A6C34878D82A}">
                    <a16:rowId xmlns:a16="http://schemas.microsoft.com/office/drawing/2014/main" val="2691914953"/>
                  </a:ext>
                </a:extLst>
              </a:tr>
              <a:tr h="609899">
                <a:tc>
                  <a:txBody>
                    <a:bodyPr/>
                    <a:lstStyle/>
                    <a:p>
                      <a:r>
                        <a:rPr lang="sv-SE" sz="2000" b="1" dirty="0"/>
                        <a:t>Totala</a:t>
                      </a:r>
                      <a:r>
                        <a:rPr lang="sv-SE" sz="2000" b="1" baseline="0" dirty="0"/>
                        <a:t> kostnader</a:t>
                      </a:r>
                      <a:endParaRPr lang="sv-SE" sz="2000" b="1" dirty="0"/>
                    </a:p>
                  </a:txBody>
                  <a:tcPr/>
                </a:tc>
                <a:tc>
                  <a:txBody>
                    <a:bodyPr/>
                    <a:lstStyle/>
                    <a:p>
                      <a:pPr algn="ctr"/>
                      <a:r>
                        <a:rPr lang="sv-SE" sz="2000" dirty="0"/>
                        <a:t>Beroende av val</a:t>
                      </a:r>
                    </a:p>
                  </a:txBody>
                  <a:tcPr/>
                </a:tc>
                <a:tc>
                  <a:txBody>
                    <a:bodyPr/>
                    <a:lstStyle/>
                    <a:p>
                      <a:pPr algn="r"/>
                      <a:r>
                        <a:rPr lang="sv-SE" sz="2000" b="1" dirty="0"/>
                        <a:t>40 000 – 60 000 kr ex. moms! </a:t>
                      </a:r>
                    </a:p>
                  </a:txBody>
                  <a:tcPr/>
                </a:tc>
                <a:extLst>
                  <a:ext uri="{0D108BD9-81ED-4DB2-BD59-A6C34878D82A}">
                    <a16:rowId xmlns:a16="http://schemas.microsoft.com/office/drawing/2014/main" val="3207144422"/>
                  </a:ext>
                </a:extLst>
              </a:tr>
            </a:tbl>
          </a:graphicData>
        </a:graphic>
      </p:graphicFrame>
      <p:sp>
        <p:nvSpPr>
          <p:cNvPr id="7" name="textruta 6"/>
          <p:cNvSpPr txBox="1"/>
          <p:nvPr/>
        </p:nvSpPr>
        <p:spPr>
          <a:xfrm>
            <a:off x="3995936" y="6165304"/>
            <a:ext cx="4248473" cy="369332"/>
          </a:xfrm>
          <a:prstGeom prst="rect">
            <a:avLst/>
          </a:prstGeom>
          <a:noFill/>
        </p:spPr>
        <p:txBody>
          <a:bodyPr wrap="square" rtlCol="0">
            <a:spAutoFit/>
          </a:bodyPr>
          <a:lstStyle/>
          <a:p>
            <a:r>
              <a:rPr lang="sv-SE" dirty="0"/>
              <a:t>+ Årliga kostnader på ca 5 – 10 000 kr</a:t>
            </a:r>
          </a:p>
        </p:txBody>
      </p:sp>
    </p:spTree>
    <p:extLst>
      <p:ext uri="{BB962C8B-B14F-4D97-AF65-F5344CB8AC3E}">
        <p14:creationId xmlns:p14="http://schemas.microsoft.com/office/powerpoint/2010/main" val="376798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57200" y="332656"/>
            <a:ext cx="1743607" cy="731583"/>
          </a:xfrm>
          <a:prstGeom prst="rect">
            <a:avLst/>
          </a:prstGeom>
        </p:spPr>
      </p:pic>
      <p:sp>
        <p:nvSpPr>
          <p:cNvPr id="7" name="textruta 6"/>
          <p:cNvSpPr txBox="1"/>
          <p:nvPr/>
        </p:nvSpPr>
        <p:spPr>
          <a:xfrm>
            <a:off x="2195870" y="1057572"/>
            <a:ext cx="4392488" cy="646331"/>
          </a:xfrm>
          <a:prstGeom prst="rect">
            <a:avLst/>
          </a:prstGeom>
          <a:noFill/>
        </p:spPr>
        <p:txBody>
          <a:bodyPr wrap="square" rtlCol="0">
            <a:spAutoFit/>
          </a:bodyPr>
          <a:lstStyle/>
          <a:p>
            <a:r>
              <a:rPr lang="sv-SE" sz="3600" dirty="0"/>
              <a:t>§ 4 LOVA-projektet</a:t>
            </a:r>
          </a:p>
        </p:txBody>
      </p:sp>
      <p:sp>
        <p:nvSpPr>
          <p:cNvPr id="2" name="textruta 1"/>
          <p:cNvSpPr txBox="1"/>
          <p:nvPr/>
        </p:nvSpPr>
        <p:spPr>
          <a:xfrm>
            <a:off x="755576" y="1874728"/>
            <a:ext cx="8136904" cy="3108543"/>
          </a:xfrm>
          <a:prstGeom prst="rect">
            <a:avLst/>
          </a:prstGeom>
          <a:noFill/>
        </p:spPr>
        <p:txBody>
          <a:bodyPr wrap="square" rtlCol="0">
            <a:spAutoFit/>
          </a:bodyPr>
          <a:lstStyle/>
          <a:p>
            <a:r>
              <a:rPr lang="sv-SE" sz="2800" dirty="0"/>
              <a:t>	</a:t>
            </a:r>
          </a:p>
          <a:p>
            <a:pPr marL="457200" indent="-457200">
              <a:buFont typeface="Arial" panose="020B0604020202020204" pitchFamily="34" charset="0"/>
              <a:buChar char="•"/>
            </a:pPr>
            <a:r>
              <a:rPr lang="sv-SE" sz="2800" dirty="0"/>
              <a:t>Slutrapport klar!</a:t>
            </a:r>
          </a:p>
          <a:p>
            <a:pPr marL="457200" indent="-457200">
              <a:buFont typeface="Arial" panose="020B0604020202020204" pitchFamily="34" charset="0"/>
              <a:buChar char="•"/>
            </a:pPr>
            <a:endParaRPr lang="sv-SE" sz="2800" dirty="0"/>
          </a:p>
          <a:p>
            <a:pPr marL="457200" indent="-457200">
              <a:buFont typeface="Arial" panose="020B0604020202020204" pitchFamily="34" charset="0"/>
              <a:buChar char="•"/>
            </a:pPr>
            <a:r>
              <a:rPr lang="sv-SE" sz="2800" dirty="0"/>
              <a:t>Hur går Vattenrådet vidare?</a:t>
            </a:r>
          </a:p>
          <a:p>
            <a:pPr marL="457200" indent="-457200">
              <a:buFont typeface="Arial" panose="020B0604020202020204" pitchFamily="34" charset="0"/>
              <a:buChar char="•"/>
            </a:pPr>
            <a:endParaRPr lang="sv-SE" sz="2800" dirty="0"/>
          </a:p>
          <a:p>
            <a:pPr marL="457200" indent="-457200">
              <a:buFont typeface="Arial" panose="020B0604020202020204" pitchFamily="34" charset="0"/>
              <a:buChar char="•"/>
            </a:pPr>
            <a:r>
              <a:rPr lang="sv-SE" sz="2800" dirty="0"/>
              <a:t>Kan vi slutredovisa och offentliggöra rapporten?</a:t>
            </a:r>
          </a:p>
        </p:txBody>
      </p:sp>
    </p:spTree>
    <p:extLst>
      <p:ext uri="{BB962C8B-B14F-4D97-AF65-F5344CB8AC3E}">
        <p14:creationId xmlns:p14="http://schemas.microsoft.com/office/powerpoint/2010/main" val="285996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67544" y="188640"/>
            <a:ext cx="1905664" cy="799579"/>
          </a:xfrm>
          <a:prstGeom prst="rect">
            <a:avLst/>
          </a:prstGeom>
        </p:spPr>
      </p:pic>
      <p:sp>
        <p:nvSpPr>
          <p:cNvPr id="5" name="textruta 4"/>
          <p:cNvSpPr txBox="1"/>
          <p:nvPr/>
        </p:nvSpPr>
        <p:spPr>
          <a:xfrm>
            <a:off x="1619672" y="873586"/>
            <a:ext cx="5760640" cy="646331"/>
          </a:xfrm>
          <a:prstGeom prst="rect">
            <a:avLst/>
          </a:prstGeom>
          <a:noFill/>
        </p:spPr>
        <p:txBody>
          <a:bodyPr wrap="square" rtlCol="0">
            <a:spAutoFit/>
          </a:bodyPr>
          <a:lstStyle/>
          <a:p>
            <a:r>
              <a:rPr lang="sv-SE" sz="3600" dirty="0"/>
              <a:t>§ 5 Myndighetsinformation</a:t>
            </a:r>
          </a:p>
        </p:txBody>
      </p:sp>
      <p:sp>
        <p:nvSpPr>
          <p:cNvPr id="6" name="Platshållare för innehåll 2"/>
          <p:cNvSpPr txBox="1">
            <a:spLocks/>
          </p:cNvSpPr>
          <p:nvPr/>
        </p:nvSpPr>
        <p:spPr>
          <a:xfrm>
            <a:off x="611560" y="1771075"/>
            <a:ext cx="7632848" cy="43411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v-SE" sz="2800" dirty="0"/>
              <a:t>Återkoppling - framtida åtgärdssamordnare</a:t>
            </a:r>
          </a:p>
          <a:p>
            <a:pPr marL="0" indent="0" algn="ctr">
              <a:buNone/>
            </a:pPr>
            <a:endParaRPr lang="sv-SE" sz="2800" dirty="0"/>
          </a:p>
          <a:p>
            <a:pPr marL="0" indent="0" algn="ctr">
              <a:buNone/>
            </a:pPr>
            <a:r>
              <a:rPr lang="sv-SE" sz="2800" u="sng" dirty="0"/>
              <a:t>Anställning i 2 kommuner:</a:t>
            </a:r>
          </a:p>
          <a:p>
            <a:pPr marL="0" indent="0" algn="ctr">
              <a:buNone/>
            </a:pPr>
            <a:r>
              <a:rPr lang="sv-SE" sz="2800" dirty="0"/>
              <a:t> </a:t>
            </a:r>
            <a:r>
              <a:rPr lang="sv-SE" sz="2800" b="1" dirty="0"/>
              <a:t>Gislaveds kommun </a:t>
            </a:r>
            <a:r>
              <a:rPr lang="sv-SE" sz="2800" dirty="0"/>
              <a:t>– </a:t>
            </a:r>
            <a:r>
              <a:rPr lang="sv-SE" sz="2400" dirty="0"/>
              <a:t>person finns på plats.</a:t>
            </a:r>
            <a:endParaRPr lang="sv-SE" sz="2800" dirty="0"/>
          </a:p>
          <a:p>
            <a:pPr marL="0" indent="0" algn="ctr">
              <a:buNone/>
            </a:pPr>
            <a:r>
              <a:rPr lang="sv-SE" sz="2800" b="1" dirty="0"/>
              <a:t>Halmstads kommun </a:t>
            </a:r>
            <a:r>
              <a:rPr lang="sv-SE" sz="2800" dirty="0"/>
              <a:t>– </a:t>
            </a:r>
            <a:r>
              <a:rPr lang="sv-SE" sz="2400" dirty="0"/>
              <a:t>person ska anställas och kostnader samt arbetsuppgifter fylls ut av kommunen.</a:t>
            </a:r>
            <a:endParaRPr lang="sv-SE" sz="2800" dirty="0"/>
          </a:p>
        </p:txBody>
      </p:sp>
    </p:spTree>
    <p:extLst>
      <p:ext uri="{BB962C8B-B14F-4D97-AF65-F5344CB8AC3E}">
        <p14:creationId xmlns:p14="http://schemas.microsoft.com/office/powerpoint/2010/main" val="3522312405"/>
      </p:ext>
    </p:extLst>
  </p:cSld>
  <p:clrMapOvr>
    <a:masterClrMapping/>
  </p:clrMapOvr>
</p:sld>
</file>

<file path=ppt/theme/theme1.xml><?xml version="1.0" encoding="utf-8"?>
<a:theme xmlns:a="http://schemas.openxmlformats.org/drawingml/2006/main" name="Office-tema">
  <a:themeElements>
    <a:clrScheme name="Halmstads kommun">
      <a:dk1>
        <a:sysClr val="windowText" lastClr="000000"/>
      </a:dk1>
      <a:lt1>
        <a:sysClr val="window" lastClr="FFFFFF"/>
      </a:lt1>
      <a:dk2>
        <a:srgbClr val="76AD1C"/>
      </a:dk2>
      <a:lt2>
        <a:srgbClr val="F7EDB3"/>
      </a:lt2>
      <a:accent1>
        <a:srgbClr val="0C297C"/>
      </a:accent1>
      <a:accent2>
        <a:srgbClr val="E5000B"/>
      </a:accent2>
      <a:accent3>
        <a:srgbClr val="FFB300"/>
      </a:accent3>
      <a:accent4>
        <a:srgbClr val="74376C"/>
      </a:accent4>
      <a:accent5>
        <a:srgbClr val="00946C"/>
      </a:accent5>
      <a:accent6>
        <a:srgbClr val="EE7F00"/>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FF92F98E-C344-448A-AEF4-B1DBD58FB556}" vid="{6E782527-ECFE-46FC-866A-0E3B489B317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2E2CCB37213C34DBB885D0C6C470249" ma:contentTypeVersion="14" ma:contentTypeDescription="Skapa ett nytt dokument." ma:contentTypeScope="" ma:versionID="add821e640ac40023feb059f0b8c53da">
  <xsd:schema xmlns:xsd="http://www.w3.org/2001/XMLSchema" xmlns:xs="http://www.w3.org/2001/XMLSchema" xmlns:p="http://schemas.microsoft.com/office/2006/metadata/properties" xmlns:ns1="http://schemas.microsoft.com/sharepoint/v3" xmlns:ns2="0763e62d-0b8c-46e5-8931-ccffe88cca3e" xmlns:ns3="2ff5dc79-0762-4975-ac07-f2af3976e745" targetNamespace="http://schemas.microsoft.com/office/2006/metadata/properties" ma:root="true" ma:fieldsID="c9af22fcc33036729e93cdb48396dcc7" ns1:_="" ns2:_="" ns3:_="">
    <xsd:import namespace="http://schemas.microsoft.com/sharepoint/v3"/>
    <xsd:import namespace="0763e62d-0b8c-46e5-8931-ccffe88cca3e"/>
    <xsd:import namespace="2ff5dc79-0762-4975-ac07-f2af3976e7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Egenskaper för enhetlig efterlevnadsprincip" ma:hidden="true" ma:internalName="_ip_UnifiedCompliancePolicyProperties">
      <xsd:simpleType>
        <xsd:restriction base="dms:Note"/>
      </xsd:simpleType>
    </xsd:element>
    <xsd:element name="_ip_UnifiedCompliancePolicyUIAction" ma:index="16"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63e62d-0b8c-46e5-8931-ccffe88cc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fe435dd0-d5c8-4d38-a0df-08d7780dafc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f5dc79-0762-4975-ac07-f2af3976e74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f17c031-fe5f-405e-9a3e-1972f976ea46}" ma:internalName="TaxCatchAll" ma:showField="CatchAllData" ma:web="2ff5dc79-0762-4975-ac07-f2af3976e7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763e62d-0b8c-46e5-8931-ccffe88cca3e">
      <Terms xmlns="http://schemas.microsoft.com/office/infopath/2007/PartnerControls"/>
    </lcf76f155ced4ddcb4097134ff3c332f>
    <TaxCatchAll xmlns="2ff5dc79-0762-4975-ac07-f2af3976e745"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916584-C8B9-4257-8503-4307163A8518}"/>
</file>

<file path=customXml/itemProps2.xml><?xml version="1.0" encoding="utf-8"?>
<ds:datastoreItem xmlns:ds="http://schemas.openxmlformats.org/officeDocument/2006/customXml" ds:itemID="{26997507-9666-4469-96B4-9D55E7D3B140}">
  <ds:schemaRefs>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0DCD716-D3CF-47E6-BE2E-B953CD6215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14995</TotalTime>
  <Words>966</Words>
  <Application>Microsoft Office PowerPoint</Application>
  <PresentationFormat>Bildspel på skärmen (4:3)</PresentationFormat>
  <Paragraphs>158</Paragraphs>
  <Slides>19</Slides>
  <Notes>18</Notes>
  <HiddenSlides>7</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Aptos</vt:lpstr>
      <vt:lpstr>Arial</vt:lpstr>
      <vt:lpstr>Calibri</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LOVA</vt:lpstr>
      <vt:lpstr>PowerPoint-presentation</vt:lpstr>
      <vt:lpstr>PowerPoint-presentation</vt:lpstr>
      <vt:lpstr>PowerPoint-presentation</vt:lpstr>
      <vt:lpstr>PowerPoint-presentation</vt:lpstr>
    </vt:vector>
  </TitlesOfParts>
  <Company>Halmstads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Sofia Yngstrand</dc:creator>
  <cp:lastModifiedBy>Sofia Yngstrand</cp:lastModifiedBy>
  <cp:revision>291</cp:revision>
  <dcterms:created xsi:type="dcterms:W3CDTF">2021-02-15T08:59:50Z</dcterms:created>
  <dcterms:modified xsi:type="dcterms:W3CDTF">2025-04-10T15:06:04Z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0x010100A2E2CCB37213C34DBB885D0C6C470249</vt:lpwstr>
  </property>
  <property fmtid="{D5CDD505-2E9C-101B-9397-08002B2CF9AE}" pid="3" name="MSIP_Label_ebc8e87b-ce5e-4f1c-b836-d83b5a9fc8c8_Enabled">
    <vt:lpwstr>true</vt:lpwstr>
  </property>
  <property fmtid="{D5CDD505-2E9C-101B-9397-08002B2CF9AE}" pid="4" name="MSIP_Label_ebc8e87b-ce5e-4f1c-b836-d83b5a9fc8c8_SetDate">
    <vt:lpwstr>2025-04-15T07:43:47Z</vt:lpwstr>
  </property>
  <property fmtid="{D5CDD505-2E9C-101B-9397-08002B2CF9AE}" pid="5" name="MSIP_Label_ebc8e87b-ce5e-4f1c-b836-d83b5a9fc8c8_Method">
    <vt:lpwstr>Privileged</vt:lpwstr>
  </property>
  <property fmtid="{D5CDD505-2E9C-101B-9397-08002B2CF9AE}" pid="6" name="MSIP_Label_ebc8e87b-ce5e-4f1c-b836-d83b5a9fc8c8_Name">
    <vt:lpwstr>Nivå 1 - Måttlig skada</vt:lpwstr>
  </property>
  <property fmtid="{D5CDD505-2E9C-101B-9397-08002B2CF9AE}" pid="7" name="MSIP_Label_ebc8e87b-ce5e-4f1c-b836-d83b5a9fc8c8_SiteId">
    <vt:lpwstr>78a88712-586a-44a3-b2d9-d0ed2b991cd2</vt:lpwstr>
  </property>
  <property fmtid="{D5CDD505-2E9C-101B-9397-08002B2CF9AE}" pid="8" name="MSIP_Label_ebc8e87b-ce5e-4f1c-b836-d83b5a9fc8c8_ActionId">
    <vt:lpwstr>1bcb170a-8155-4282-ada0-95af1d9e6df3</vt:lpwstr>
  </property>
  <property fmtid="{D5CDD505-2E9C-101B-9397-08002B2CF9AE}" pid="9" name="MSIP_Label_ebc8e87b-ce5e-4f1c-b836-d83b5a9fc8c8_ContentBits">
    <vt:lpwstr>0</vt:lpwstr>
  </property>
</Properties>
</file>